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6" r:id="rId3"/>
    <p:sldMasterId id="2147483680" r:id="rId4"/>
  </p:sldMasterIdLst>
  <p:notesMasterIdLst>
    <p:notesMasterId r:id="rId21"/>
  </p:notesMasterIdLst>
  <p:sldIdLst>
    <p:sldId id="3969" r:id="rId5"/>
    <p:sldId id="325" r:id="rId6"/>
    <p:sldId id="324" r:id="rId7"/>
    <p:sldId id="301" r:id="rId8"/>
    <p:sldId id="321" r:id="rId9"/>
    <p:sldId id="322" r:id="rId10"/>
    <p:sldId id="323" r:id="rId11"/>
    <p:sldId id="262" r:id="rId12"/>
    <p:sldId id="2564" r:id="rId13"/>
    <p:sldId id="3970" r:id="rId14"/>
    <p:sldId id="3971" r:id="rId15"/>
    <p:sldId id="2577" r:id="rId16"/>
    <p:sldId id="2579" r:id="rId17"/>
    <p:sldId id="3972" r:id="rId18"/>
    <p:sldId id="317" r:id="rId19"/>
    <p:sldId id="7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367660-0AF2-D930-C911-9E73398D7627}" name="Brett Mattson" initials="BM" userId="S::BMattson@naco.org::9d3734fa-063f-49ae-a9be-92fc1f1caa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E9FFD-87F0-4D8F-9F1E-6B0C2C0E3339}" v="4" dt="2025-10-06T15:42:22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5521" autoAdjust="0"/>
  </p:normalViewPr>
  <p:slideViewPr>
    <p:cSldViewPr snapToGrid="0">
      <p:cViewPr varScale="1">
        <p:scale>
          <a:sx n="60" d="100"/>
          <a:sy n="60" d="100"/>
        </p:scale>
        <p:origin x="9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Mattson" userId="9d3734fa-063f-49ae-a9be-92fc1f1caa39" providerId="ADAL" clId="{480E9FFD-87F0-4D8F-9F1E-6B0C2C0E3339}"/>
    <pc:docChg chg="addSld delSld modSld">
      <pc:chgData name="Brett Mattson" userId="9d3734fa-063f-49ae-a9be-92fc1f1caa39" providerId="ADAL" clId="{480E9FFD-87F0-4D8F-9F1E-6B0C2C0E3339}" dt="2025-10-06T15:42:22.291" v="71"/>
      <pc:docMkLst>
        <pc:docMk/>
      </pc:docMkLst>
      <pc:sldChg chg="add">
        <pc:chgData name="Brett Mattson" userId="9d3734fa-063f-49ae-a9be-92fc1f1caa39" providerId="ADAL" clId="{480E9FFD-87F0-4D8F-9F1E-6B0C2C0E3339}" dt="2025-10-06T15:42:22.291" v="71"/>
        <pc:sldMkLst>
          <pc:docMk/>
          <pc:sldMk cId="1923663590" sldId="301"/>
        </pc:sldMkLst>
      </pc:sldChg>
      <pc:sldChg chg="del">
        <pc:chgData name="Brett Mattson" userId="9d3734fa-063f-49ae-a9be-92fc1f1caa39" providerId="ADAL" clId="{480E9FFD-87F0-4D8F-9F1E-6B0C2C0E3339}" dt="2025-10-06T15:12:58.363" v="64" actId="2696"/>
        <pc:sldMkLst>
          <pc:docMk/>
          <pc:sldMk cId="556180456" sldId="324"/>
        </pc:sldMkLst>
      </pc:sldChg>
      <pc:sldChg chg="add del setBg">
        <pc:chgData name="Brett Mattson" userId="9d3734fa-063f-49ae-a9be-92fc1f1caa39" providerId="ADAL" clId="{480E9FFD-87F0-4D8F-9F1E-6B0C2C0E3339}" dt="2025-10-06T15:13:05.092" v="67"/>
        <pc:sldMkLst>
          <pc:docMk/>
          <pc:sldMk cId="3874041345" sldId="324"/>
        </pc:sldMkLst>
      </pc:sldChg>
      <pc:sldChg chg="add">
        <pc:chgData name="Brett Mattson" userId="9d3734fa-063f-49ae-a9be-92fc1f1caa39" providerId="ADAL" clId="{480E9FFD-87F0-4D8F-9F1E-6B0C2C0E3339}" dt="2025-10-06T15:13:08.117" v="68"/>
        <pc:sldMkLst>
          <pc:docMk/>
          <pc:sldMk cId="4048725225" sldId="324"/>
        </pc:sldMkLst>
      </pc:sldChg>
      <pc:sldChg chg="addSp delSp add del setBg delDesignElem">
        <pc:chgData name="Brett Mattson" userId="9d3734fa-063f-49ae-a9be-92fc1f1caa39" providerId="ADAL" clId="{480E9FFD-87F0-4D8F-9F1E-6B0C2C0E3339}" dt="2025-10-06T15:13:05.092" v="67"/>
        <pc:sldMkLst>
          <pc:docMk/>
          <pc:sldMk cId="1476725460" sldId="325"/>
        </pc:sldMkLst>
        <pc:spChg chg="add del">
          <ac:chgData name="Brett Mattson" userId="9d3734fa-063f-49ae-a9be-92fc1f1caa39" providerId="ADAL" clId="{480E9FFD-87F0-4D8F-9F1E-6B0C2C0E3339}" dt="2025-10-06T15:13:05.092" v="67"/>
          <ac:spMkLst>
            <pc:docMk/>
            <pc:sldMk cId="1476725460" sldId="325"/>
            <ac:spMk id="2066" creationId="{37C89E4B-3C9F-44B9-8B86-D9E3D112D8EC}"/>
          </ac:spMkLst>
        </pc:spChg>
        <pc:cxnChg chg="add del">
          <ac:chgData name="Brett Mattson" userId="9d3734fa-063f-49ae-a9be-92fc1f1caa39" providerId="ADAL" clId="{480E9FFD-87F0-4D8F-9F1E-6B0C2C0E3339}" dt="2025-10-06T15:13:05.092" v="67"/>
          <ac:cxnSpMkLst>
            <pc:docMk/>
            <pc:sldMk cId="1476725460" sldId="325"/>
            <ac:cxnSpMk id="2068" creationId="{AA2EAA10-076F-46BD-8F0F-B9A2FB77A85C}"/>
          </ac:cxnSpMkLst>
        </pc:cxnChg>
        <pc:cxnChg chg="add del">
          <ac:chgData name="Brett Mattson" userId="9d3734fa-063f-49ae-a9be-92fc1f1caa39" providerId="ADAL" clId="{480E9FFD-87F0-4D8F-9F1E-6B0C2C0E3339}" dt="2025-10-06T15:13:05.092" v="67"/>
          <ac:cxnSpMkLst>
            <pc:docMk/>
            <pc:sldMk cId="1476725460" sldId="325"/>
            <ac:cxnSpMk id="2070" creationId="{D891E407-403B-4764-86C9-33A56D3BCAA3}"/>
          </ac:cxnSpMkLst>
        </pc:cxnChg>
      </pc:sldChg>
      <pc:sldChg chg="add">
        <pc:chgData name="Brett Mattson" userId="9d3734fa-063f-49ae-a9be-92fc1f1caa39" providerId="ADAL" clId="{480E9FFD-87F0-4D8F-9F1E-6B0C2C0E3339}" dt="2025-10-06T15:13:08.117" v="68"/>
        <pc:sldMkLst>
          <pc:docMk/>
          <pc:sldMk cId="2655637192" sldId="325"/>
        </pc:sldMkLst>
      </pc:sldChg>
      <pc:sldChg chg="del">
        <pc:chgData name="Brett Mattson" userId="9d3734fa-063f-49ae-a9be-92fc1f1caa39" providerId="ADAL" clId="{480E9FFD-87F0-4D8F-9F1E-6B0C2C0E3339}" dt="2025-10-06T15:12:58.363" v="64" actId="2696"/>
        <pc:sldMkLst>
          <pc:docMk/>
          <pc:sldMk cId="3905715012" sldId="325"/>
        </pc:sldMkLst>
      </pc:sldChg>
      <pc:sldChg chg="modSp mod">
        <pc:chgData name="Brett Mattson" userId="9d3734fa-063f-49ae-a9be-92fc1f1caa39" providerId="ADAL" clId="{480E9FFD-87F0-4D8F-9F1E-6B0C2C0E3339}" dt="2025-10-06T15:12:38.701" v="63" actId="20577"/>
        <pc:sldMkLst>
          <pc:docMk/>
          <pc:sldMk cId="1592389902" sldId="3969"/>
        </pc:sldMkLst>
        <pc:spChg chg="mod">
          <ac:chgData name="Brett Mattson" userId="9d3734fa-063f-49ae-a9be-92fc1f1caa39" providerId="ADAL" clId="{480E9FFD-87F0-4D8F-9F1E-6B0C2C0E3339}" dt="2025-10-06T15:12:38.701" v="63" actId="20577"/>
          <ac:spMkLst>
            <pc:docMk/>
            <pc:sldMk cId="1592389902" sldId="3969"/>
            <ac:spMk id="5" creationId="{1DCA026F-CEBF-4C40-9FD3-368A3BD7320A}"/>
          </ac:spMkLst>
        </pc:spChg>
      </pc:sldChg>
      <pc:sldChg chg="new del">
        <pc:chgData name="Brett Mattson" userId="9d3734fa-063f-49ae-a9be-92fc1f1caa39" providerId="ADAL" clId="{480E9FFD-87F0-4D8F-9F1E-6B0C2C0E3339}" dt="2025-10-06T15:42:19.338" v="70" actId="47"/>
        <pc:sldMkLst>
          <pc:docMk/>
          <pc:sldMk cId="1860479033" sldId="3973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40F6A-91D9-4F08-A8B4-6505D35A4A4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90C55D-C2FB-4113-8A81-FD4DD126702E}">
      <dgm:prSet phldrT="[Text]" custT="1"/>
      <dgm:spPr/>
      <dgm:t>
        <a:bodyPr/>
        <a:lstStyle/>
        <a:p>
          <a:r>
            <a:rPr lang="en-US" sz="2400" dirty="0"/>
            <a:t>EO Establishing FEMA Review Council</a:t>
          </a:r>
        </a:p>
      </dgm:t>
    </dgm:pt>
    <dgm:pt modelId="{37372E07-1875-42CA-89FA-CE47EAABE449}" type="parTrans" cxnId="{3E74A709-F781-4ECB-9F39-FCC8FB337CF6}">
      <dgm:prSet/>
      <dgm:spPr/>
      <dgm:t>
        <a:bodyPr/>
        <a:lstStyle/>
        <a:p>
          <a:endParaRPr lang="en-US"/>
        </a:p>
      </dgm:t>
    </dgm:pt>
    <dgm:pt modelId="{EADD97D9-6CD4-4534-B4B9-ACDECBF2500A}" type="sibTrans" cxnId="{3E74A709-F781-4ECB-9F39-FCC8FB337CF6}">
      <dgm:prSet/>
      <dgm:spPr/>
      <dgm:t>
        <a:bodyPr/>
        <a:lstStyle/>
        <a:p>
          <a:endParaRPr lang="en-US"/>
        </a:p>
      </dgm:t>
    </dgm:pt>
    <dgm:pt modelId="{192C957D-9056-4B4E-B40B-DC96FE84985C}">
      <dgm:prSet phldrT="[Text]" custT="1"/>
      <dgm:spPr/>
      <dgm:t>
        <a:bodyPr/>
        <a:lstStyle/>
        <a:p>
          <a:r>
            <a:rPr lang="en-US" sz="1600" dirty="0"/>
            <a:t>January 24, 2025</a:t>
          </a:r>
        </a:p>
      </dgm:t>
    </dgm:pt>
    <dgm:pt modelId="{8B056CB3-7BD6-4403-A7BC-1E2BB59B5878}" type="parTrans" cxnId="{DC16A9C0-BBEA-4E6B-8A6E-218BA5D72E0D}">
      <dgm:prSet/>
      <dgm:spPr/>
      <dgm:t>
        <a:bodyPr/>
        <a:lstStyle/>
        <a:p>
          <a:endParaRPr lang="en-US"/>
        </a:p>
      </dgm:t>
    </dgm:pt>
    <dgm:pt modelId="{2B7F05F0-00AD-42AC-9F96-E959603F28F2}" type="sibTrans" cxnId="{DC16A9C0-BBEA-4E6B-8A6E-218BA5D72E0D}">
      <dgm:prSet/>
      <dgm:spPr/>
      <dgm:t>
        <a:bodyPr/>
        <a:lstStyle/>
        <a:p>
          <a:endParaRPr lang="en-US"/>
        </a:p>
      </dgm:t>
    </dgm:pt>
    <dgm:pt modelId="{69C96711-36A7-4590-AB00-676FC0BFA7F7}">
      <dgm:prSet phldrT="[Text]" custT="1"/>
      <dgm:spPr/>
      <dgm:t>
        <a:bodyPr/>
        <a:lstStyle/>
        <a:p>
          <a:r>
            <a:rPr lang="en-US" sz="2400" dirty="0"/>
            <a:t>.          Council Members are Appointed</a:t>
          </a:r>
        </a:p>
      </dgm:t>
    </dgm:pt>
    <dgm:pt modelId="{1ACDE8ED-DD21-4DC4-A72F-B9EDB860F32F}" type="parTrans" cxnId="{090CC82C-C9A2-4009-A20E-9F2BA09D9CDC}">
      <dgm:prSet/>
      <dgm:spPr/>
      <dgm:t>
        <a:bodyPr/>
        <a:lstStyle/>
        <a:p>
          <a:endParaRPr lang="en-US"/>
        </a:p>
      </dgm:t>
    </dgm:pt>
    <dgm:pt modelId="{634B6B54-63A6-40D9-BCB2-9D8008769155}" type="sibTrans" cxnId="{090CC82C-C9A2-4009-A20E-9F2BA09D9CDC}">
      <dgm:prSet/>
      <dgm:spPr/>
      <dgm:t>
        <a:bodyPr/>
        <a:lstStyle/>
        <a:p>
          <a:endParaRPr lang="en-US"/>
        </a:p>
      </dgm:t>
    </dgm:pt>
    <dgm:pt modelId="{9A46D993-331A-4D80-B64B-A4ABD7CBA83C}">
      <dgm:prSet phldrT="[Text]" custT="1"/>
      <dgm:spPr/>
      <dgm:t>
        <a:bodyPr/>
        <a:lstStyle/>
        <a:p>
          <a:r>
            <a:rPr lang="en-US" sz="1600" dirty="0"/>
            <a:t>April 28, 2025</a:t>
          </a:r>
        </a:p>
      </dgm:t>
    </dgm:pt>
    <dgm:pt modelId="{B590A047-3D39-4BC2-B5D0-1F583500EDC4}" type="parTrans" cxnId="{15EA4E18-3521-4518-AF79-930CF0C5B1C3}">
      <dgm:prSet/>
      <dgm:spPr/>
      <dgm:t>
        <a:bodyPr/>
        <a:lstStyle/>
        <a:p>
          <a:endParaRPr lang="en-US"/>
        </a:p>
      </dgm:t>
    </dgm:pt>
    <dgm:pt modelId="{9B552A8B-192D-4153-B331-8C3BA3D09854}" type="sibTrans" cxnId="{15EA4E18-3521-4518-AF79-930CF0C5B1C3}">
      <dgm:prSet/>
      <dgm:spPr/>
      <dgm:t>
        <a:bodyPr/>
        <a:lstStyle/>
        <a:p>
          <a:endParaRPr lang="en-US"/>
        </a:p>
      </dgm:t>
    </dgm:pt>
    <dgm:pt modelId="{BCC24DF4-7A46-4F73-81D9-3D8E3F1A4FEC}">
      <dgm:prSet phldrT="[Text]" custT="1"/>
      <dgm:spPr/>
      <dgm:t>
        <a:bodyPr/>
        <a:lstStyle/>
        <a:p>
          <a:r>
            <a:rPr lang="en-US" sz="2400" dirty="0"/>
            <a:t>Council Convenes for First Meeting</a:t>
          </a:r>
        </a:p>
      </dgm:t>
    </dgm:pt>
    <dgm:pt modelId="{DF9ACAA7-5C7B-481C-828D-FC3F8F16EA96}" type="parTrans" cxnId="{1DF1798A-4604-4D80-84AD-9CB023B48887}">
      <dgm:prSet/>
      <dgm:spPr/>
      <dgm:t>
        <a:bodyPr/>
        <a:lstStyle/>
        <a:p>
          <a:endParaRPr lang="en-US"/>
        </a:p>
      </dgm:t>
    </dgm:pt>
    <dgm:pt modelId="{929011AE-3280-42B9-A726-EB0B49FEF3ED}" type="sibTrans" cxnId="{1DF1798A-4604-4D80-84AD-9CB023B48887}">
      <dgm:prSet/>
      <dgm:spPr/>
      <dgm:t>
        <a:bodyPr/>
        <a:lstStyle/>
        <a:p>
          <a:endParaRPr lang="en-US"/>
        </a:p>
      </dgm:t>
    </dgm:pt>
    <dgm:pt modelId="{F6649A50-9970-4806-AC92-7E838CD8C6A7}">
      <dgm:prSet phldrT="[Text]" custT="1"/>
      <dgm:spPr/>
      <dgm:t>
        <a:bodyPr/>
        <a:lstStyle/>
        <a:p>
          <a:r>
            <a:rPr lang="en-US" sz="1600" dirty="0"/>
            <a:t>May 20, 2025</a:t>
          </a:r>
        </a:p>
      </dgm:t>
    </dgm:pt>
    <dgm:pt modelId="{B6339F85-5685-40CF-ACAD-734E91841B06}" type="parTrans" cxnId="{7ABE8C61-9BA6-400F-A7A5-DC6510C28AF1}">
      <dgm:prSet/>
      <dgm:spPr/>
      <dgm:t>
        <a:bodyPr/>
        <a:lstStyle/>
        <a:p>
          <a:endParaRPr lang="en-US"/>
        </a:p>
      </dgm:t>
    </dgm:pt>
    <dgm:pt modelId="{28AFB75C-3EDA-417A-AC25-F8FEC1702E73}" type="sibTrans" cxnId="{7ABE8C61-9BA6-400F-A7A5-DC6510C28AF1}">
      <dgm:prSet/>
      <dgm:spPr/>
      <dgm:t>
        <a:bodyPr/>
        <a:lstStyle/>
        <a:p>
          <a:endParaRPr lang="en-US"/>
        </a:p>
      </dgm:t>
    </dgm:pt>
    <dgm:pt modelId="{72DDD32D-DEB8-4072-9AB6-CB43C9D2CDF8}">
      <dgm:prSet phldrT="[Text]" custT="1"/>
      <dgm:spPr/>
      <dgm:t>
        <a:bodyPr/>
        <a:lstStyle/>
        <a:p>
          <a:r>
            <a:rPr lang="en-US" sz="1600" dirty="0"/>
            <a:t>November 16, 2025</a:t>
          </a:r>
        </a:p>
      </dgm:t>
    </dgm:pt>
    <dgm:pt modelId="{F6C7C970-2A2D-44AC-9346-EE1BDBB8FD65}" type="parTrans" cxnId="{FA2F69FE-F457-4FAD-A666-64A9E4A25364}">
      <dgm:prSet/>
      <dgm:spPr/>
      <dgm:t>
        <a:bodyPr/>
        <a:lstStyle/>
        <a:p>
          <a:endParaRPr lang="en-US"/>
        </a:p>
      </dgm:t>
    </dgm:pt>
    <dgm:pt modelId="{9BBEE9A8-0727-4714-9CBB-8FF338DED026}" type="sibTrans" cxnId="{FA2F69FE-F457-4FAD-A666-64A9E4A25364}">
      <dgm:prSet/>
      <dgm:spPr/>
      <dgm:t>
        <a:bodyPr/>
        <a:lstStyle/>
        <a:p>
          <a:endParaRPr lang="en-US"/>
        </a:p>
      </dgm:t>
    </dgm:pt>
    <dgm:pt modelId="{3BADABC7-833E-42DF-9B46-E855184FF8DD}">
      <dgm:prSet phldrT="[Text]" custT="1"/>
      <dgm:spPr/>
      <dgm:t>
        <a:bodyPr/>
        <a:lstStyle/>
        <a:p>
          <a:r>
            <a:rPr lang="en-US" sz="2400"/>
            <a:t>Report Due</a:t>
          </a:r>
          <a:endParaRPr lang="en-US" sz="1600" dirty="0"/>
        </a:p>
      </dgm:t>
    </dgm:pt>
    <dgm:pt modelId="{3675241C-2B57-40B0-B791-0FAAB62B6122}" type="parTrans" cxnId="{47366406-B9CF-4022-9BE6-8D43CA7B99DB}">
      <dgm:prSet/>
      <dgm:spPr/>
      <dgm:t>
        <a:bodyPr/>
        <a:lstStyle/>
        <a:p>
          <a:endParaRPr lang="en-US"/>
        </a:p>
      </dgm:t>
    </dgm:pt>
    <dgm:pt modelId="{AD75E7F3-A712-4EC7-BF67-888EB66CA550}" type="sibTrans" cxnId="{47366406-B9CF-4022-9BE6-8D43CA7B99DB}">
      <dgm:prSet/>
      <dgm:spPr/>
      <dgm:t>
        <a:bodyPr/>
        <a:lstStyle/>
        <a:p>
          <a:endParaRPr lang="en-US"/>
        </a:p>
      </dgm:t>
    </dgm:pt>
    <dgm:pt modelId="{42BD744F-51DF-4469-9459-2BAF389E116C}" type="pres">
      <dgm:prSet presAssocID="{A2F40F6A-91D9-4F08-A8B4-6505D35A4A4C}" presName="Name0" presStyleCnt="0">
        <dgm:presLayoutVars>
          <dgm:dir/>
          <dgm:animLvl val="lvl"/>
          <dgm:resizeHandles val="exact"/>
        </dgm:presLayoutVars>
      </dgm:prSet>
      <dgm:spPr/>
    </dgm:pt>
    <dgm:pt modelId="{95A69CE1-7394-4AEF-A691-7D2CB31B625D}" type="pres">
      <dgm:prSet presAssocID="{3BADABC7-833E-42DF-9B46-E855184FF8DD}" presName="boxAndChildren" presStyleCnt="0"/>
      <dgm:spPr/>
    </dgm:pt>
    <dgm:pt modelId="{31814AA1-FF32-4AF4-8189-C60A8FC6213E}" type="pres">
      <dgm:prSet presAssocID="{3BADABC7-833E-42DF-9B46-E855184FF8DD}" presName="parentTextBox" presStyleLbl="node1" presStyleIdx="0" presStyleCnt="4"/>
      <dgm:spPr/>
    </dgm:pt>
    <dgm:pt modelId="{71650426-5A4D-4EB0-81FE-B9DD72596C72}" type="pres">
      <dgm:prSet presAssocID="{3BADABC7-833E-42DF-9B46-E855184FF8DD}" presName="entireBox" presStyleLbl="node1" presStyleIdx="0" presStyleCnt="4"/>
      <dgm:spPr/>
    </dgm:pt>
    <dgm:pt modelId="{7EC42309-3160-428C-BBA5-4DF622204377}" type="pres">
      <dgm:prSet presAssocID="{3BADABC7-833E-42DF-9B46-E855184FF8DD}" presName="descendantBox" presStyleCnt="0"/>
      <dgm:spPr/>
    </dgm:pt>
    <dgm:pt modelId="{6CDD9DCA-9855-4E5A-B03C-4633B3AD1959}" type="pres">
      <dgm:prSet presAssocID="{72DDD32D-DEB8-4072-9AB6-CB43C9D2CDF8}" presName="childTextBox" presStyleLbl="fgAccFollowNode1" presStyleIdx="0" presStyleCnt="4">
        <dgm:presLayoutVars>
          <dgm:bulletEnabled val="1"/>
        </dgm:presLayoutVars>
      </dgm:prSet>
      <dgm:spPr/>
    </dgm:pt>
    <dgm:pt modelId="{6368B019-B808-4F31-A0A3-5124032C847C}" type="pres">
      <dgm:prSet presAssocID="{929011AE-3280-42B9-A726-EB0B49FEF3ED}" presName="sp" presStyleCnt="0"/>
      <dgm:spPr/>
    </dgm:pt>
    <dgm:pt modelId="{A61E18C5-8A41-466B-99D3-19AA14452EBE}" type="pres">
      <dgm:prSet presAssocID="{BCC24DF4-7A46-4F73-81D9-3D8E3F1A4FEC}" presName="arrowAndChildren" presStyleCnt="0"/>
      <dgm:spPr/>
    </dgm:pt>
    <dgm:pt modelId="{1F99AE2C-F9E0-4253-AA12-BCB4840D3EE8}" type="pres">
      <dgm:prSet presAssocID="{BCC24DF4-7A46-4F73-81D9-3D8E3F1A4FEC}" presName="parentTextArrow" presStyleLbl="node1" presStyleIdx="0" presStyleCnt="4"/>
      <dgm:spPr/>
    </dgm:pt>
    <dgm:pt modelId="{A867BD54-2E82-4BDD-9926-52D8110F7E21}" type="pres">
      <dgm:prSet presAssocID="{BCC24DF4-7A46-4F73-81D9-3D8E3F1A4FEC}" presName="arrow" presStyleLbl="node1" presStyleIdx="1" presStyleCnt="4"/>
      <dgm:spPr/>
    </dgm:pt>
    <dgm:pt modelId="{1C7C83D7-1F25-4489-B745-A5947FEE6A9D}" type="pres">
      <dgm:prSet presAssocID="{BCC24DF4-7A46-4F73-81D9-3D8E3F1A4FEC}" presName="descendantArrow" presStyleCnt="0"/>
      <dgm:spPr/>
    </dgm:pt>
    <dgm:pt modelId="{DB11F718-C0D6-46E3-9A3B-3CA03A23DF08}" type="pres">
      <dgm:prSet presAssocID="{F6649A50-9970-4806-AC92-7E838CD8C6A7}" presName="childTextArrow" presStyleLbl="fgAccFollowNode1" presStyleIdx="1" presStyleCnt="4">
        <dgm:presLayoutVars>
          <dgm:bulletEnabled val="1"/>
        </dgm:presLayoutVars>
      </dgm:prSet>
      <dgm:spPr/>
    </dgm:pt>
    <dgm:pt modelId="{CDA7B9ED-2B56-4EAB-8FE4-C65EA73BB846}" type="pres">
      <dgm:prSet presAssocID="{634B6B54-63A6-40D9-BCB2-9D8008769155}" presName="sp" presStyleCnt="0"/>
      <dgm:spPr/>
    </dgm:pt>
    <dgm:pt modelId="{66A3DCCF-41C7-48BB-B149-0110084806AF}" type="pres">
      <dgm:prSet presAssocID="{69C96711-36A7-4590-AB00-676FC0BFA7F7}" presName="arrowAndChildren" presStyleCnt="0"/>
      <dgm:spPr/>
    </dgm:pt>
    <dgm:pt modelId="{0ED048B4-6DA9-40F6-99B1-AC2E33164A25}" type="pres">
      <dgm:prSet presAssocID="{69C96711-36A7-4590-AB00-676FC0BFA7F7}" presName="parentTextArrow" presStyleLbl="node1" presStyleIdx="1" presStyleCnt="4"/>
      <dgm:spPr/>
    </dgm:pt>
    <dgm:pt modelId="{7E339AC9-A49E-4D21-9B1D-84BF4896FEE8}" type="pres">
      <dgm:prSet presAssocID="{69C96711-36A7-4590-AB00-676FC0BFA7F7}" presName="arrow" presStyleLbl="node1" presStyleIdx="2" presStyleCnt="4"/>
      <dgm:spPr/>
    </dgm:pt>
    <dgm:pt modelId="{16227ED0-49CB-4606-B05A-91F1EA98E787}" type="pres">
      <dgm:prSet presAssocID="{69C96711-36A7-4590-AB00-676FC0BFA7F7}" presName="descendantArrow" presStyleCnt="0"/>
      <dgm:spPr/>
    </dgm:pt>
    <dgm:pt modelId="{EC06B64D-D05C-410E-8FBC-5F76C4520CEF}" type="pres">
      <dgm:prSet presAssocID="{9A46D993-331A-4D80-B64B-A4ABD7CBA83C}" presName="childTextArrow" presStyleLbl="fgAccFollowNode1" presStyleIdx="2" presStyleCnt="4">
        <dgm:presLayoutVars>
          <dgm:bulletEnabled val="1"/>
        </dgm:presLayoutVars>
      </dgm:prSet>
      <dgm:spPr/>
    </dgm:pt>
    <dgm:pt modelId="{E7A80145-FC66-4029-85E7-8991F095E0D2}" type="pres">
      <dgm:prSet presAssocID="{EADD97D9-6CD4-4534-B4B9-ACDECBF2500A}" presName="sp" presStyleCnt="0"/>
      <dgm:spPr/>
    </dgm:pt>
    <dgm:pt modelId="{619847FA-9A05-4798-8B14-E2C57CA18E2B}" type="pres">
      <dgm:prSet presAssocID="{6290C55D-C2FB-4113-8A81-FD4DD126702E}" presName="arrowAndChildren" presStyleCnt="0"/>
      <dgm:spPr/>
    </dgm:pt>
    <dgm:pt modelId="{D71EEB29-51C7-46E6-A446-AE4F5F353E32}" type="pres">
      <dgm:prSet presAssocID="{6290C55D-C2FB-4113-8A81-FD4DD126702E}" presName="parentTextArrow" presStyleLbl="node1" presStyleIdx="2" presStyleCnt="4"/>
      <dgm:spPr/>
    </dgm:pt>
    <dgm:pt modelId="{EE605A2D-B348-4ECB-A8E7-D5E17F71FEE8}" type="pres">
      <dgm:prSet presAssocID="{6290C55D-C2FB-4113-8A81-FD4DD126702E}" presName="arrow" presStyleLbl="node1" presStyleIdx="3" presStyleCnt="4"/>
      <dgm:spPr/>
    </dgm:pt>
    <dgm:pt modelId="{F371C827-5CDE-4F24-B72B-A9D6AF90448E}" type="pres">
      <dgm:prSet presAssocID="{6290C55D-C2FB-4113-8A81-FD4DD126702E}" presName="descendantArrow" presStyleCnt="0"/>
      <dgm:spPr/>
    </dgm:pt>
    <dgm:pt modelId="{903D5862-1B3F-4BF3-9EAD-DC4DE327AD2F}" type="pres">
      <dgm:prSet presAssocID="{192C957D-9056-4B4E-B40B-DC96FE84985C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47366406-B9CF-4022-9BE6-8D43CA7B99DB}" srcId="{A2F40F6A-91D9-4F08-A8B4-6505D35A4A4C}" destId="{3BADABC7-833E-42DF-9B46-E855184FF8DD}" srcOrd="3" destOrd="0" parTransId="{3675241C-2B57-40B0-B791-0FAAB62B6122}" sibTransId="{AD75E7F3-A712-4EC7-BF67-888EB66CA550}"/>
    <dgm:cxn modelId="{3E74A709-F781-4ECB-9F39-FCC8FB337CF6}" srcId="{A2F40F6A-91D9-4F08-A8B4-6505D35A4A4C}" destId="{6290C55D-C2FB-4113-8A81-FD4DD126702E}" srcOrd="0" destOrd="0" parTransId="{37372E07-1875-42CA-89FA-CE47EAABE449}" sibTransId="{EADD97D9-6CD4-4534-B4B9-ACDECBF2500A}"/>
    <dgm:cxn modelId="{ECB0F60A-6525-47C8-925E-5CE486A1E263}" type="presOf" srcId="{6290C55D-C2FB-4113-8A81-FD4DD126702E}" destId="{EE605A2D-B348-4ECB-A8E7-D5E17F71FEE8}" srcOrd="1" destOrd="0" presId="urn:microsoft.com/office/officeart/2005/8/layout/process4"/>
    <dgm:cxn modelId="{B01BF310-CA4C-488A-A716-65251F508151}" type="presOf" srcId="{3BADABC7-833E-42DF-9B46-E855184FF8DD}" destId="{31814AA1-FF32-4AF4-8189-C60A8FC6213E}" srcOrd="0" destOrd="0" presId="urn:microsoft.com/office/officeart/2005/8/layout/process4"/>
    <dgm:cxn modelId="{15EA4E18-3521-4518-AF79-930CF0C5B1C3}" srcId="{69C96711-36A7-4590-AB00-676FC0BFA7F7}" destId="{9A46D993-331A-4D80-B64B-A4ABD7CBA83C}" srcOrd="0" destOrd="0" parTransId="{B590A047-3D39-4BC2-B5D0-1F583500EDC4}" sibTransId="{9B552A8B-192D-4153-B331-8C3BA3D09854}"/>
    <dgm:cxn modelId="{090CC82C-C9A2-4009-A20E-9F2BA09D9CDC}" srcId="{A2F40F6A-91D9-4F08-A8B4-6505D35A4A4C}" destId="{69C96711-36A7-4590-AB00-676FC0BFA7F7}" srcOrd="1" destOrd="0" parTransId="{1ACDE8ED-DD21-4DC4-A72F-B9EDB860F32F}" sibTransId="{634B6B54-63A6-40D9-BCB2-9D8008769155}"/>
    <dgm:cxn modelId="{3F068F3B-1AE0-407C-B2CB-DE38502AF614}" type="presOf" srcId="{3BADABC7-833E-42DF-9B46-E855184FF8DD}" destId="{71650426-5A4D-4EB0-81FE-B9DD72596C72}" srcOrd="1" destOrd="0" presId="urn:microsoft.com/office/officeart/2005/8/layout/process4"/>
    <dgm:cxn modelId="{7ABE8C61-9BA6-400F-A7A5-DC6510C28AF1}" srcId="{BCC24DF4-7A46-4F73-81D9-3D8E3F1A4FEC}" destId="{F6649A50-9970-4806-AC92-7E838CD8C6A7}" srcOrd="0" destOrd="0" parTransId="{B6339F85-5685-40CF-ACAD-734E91841B06}" sibTransId="{28AFB75C-3EDA-417A-AC25-F8FEC1702E73}"/>
    <dgm:cxn modelId="{CB06E763-AAA7-4589-8AF3-0DF9EF3B460E}" type="presOf" srcId="{192C957D-9056-4B4E-B40B-DC96FE84985C}" destId="{903D5862-1B3F-4BF3-9EAD-DC4DE327AD2F}" srcOrd="0" destOrd="0" presId="urn:microsoft.com/office/officeart/2005/8/layout/process4"/>
    <dgm:cxn modelId="{288DB070-8BF2-42D1-8CF1-A44EFEB853B0}" type="presOf" srcId="{69C96711-36A7-4590-AB00-676FC0BFA7F7}" destId="{0ED048B4-6DA9-40F6-99B1-AC2E33164A25}" srcOrd="0" destOrd="0" presId="urn:microsoft.com/office/officeart/2005/8/layout/process4"/>
    <dgm:cxn modelId="{0D2A0E7C-8BC5-41BB-8F32-1EDB1D853652}" type="presOf" srcId="{9A46D993-331A-4D80-B64B-A4ABD7CBA83C}" destId="{EC06B64D-D05C-410E-8FBC-5F76C4520CEF}" srcOrd="0" destOrd="0" presId="urn:microsoft.com/office/officeart/2005/8/layout/process4"/>
    <dgm:cxn modelId="{1DF1798A-4604-4D80-84AD-9CB023B48887}" srcId="{A2F40F6A-91D9-4F08-A8B4-6505D35A4A4C}" destId="{BCC24DF4-7A46-4F73-81D9-3D8E3F1A4FEC}" srcOrd="2" destOrd="0" parTransId="{DF9ACAA7-5C7B-481C-828D-FC3F8F16EA96}" sibTransId="{929011AE-3280-42B9-A726-EB0B49FEF3ED}"/>
    <dgm:cxn modelId="{DC16A9C0-BBEA-4E6B-8A6E-218BA5D72E0D}" srcId="{6290C55D-C2FB-4113-8A81-FD4DD126702E}" destId="{192C957D-9056-4B4E-B40B-DC96FE84985C}" srcOrd="0" destOrd="0" parTransId="{8B056CB3-7BD6-4403-A7BC-1E2BB59B5878}" sibTransId="{2B7F05F0-00AD-42AC-9F96-E959603F28F2}"/>
    <dgm:cxn modelId="{1616C4C0-33FA-4A6A-88BC-162A082025B1}" type="presOf" srcId="{A2F40F6A-91D9-4F08-A8B4-6505D35A4A4C}" destId="{42BD744F-51DF-4469-9459-2BAF389E116C}" srcOrd="0" destOrd="0" presId="urn:microsoft.com/office/officeart/2005/8/layout/process4"/>
    <dgm:cxn modelId="{D6BFC7CA-F35A-4B6C-8579-0E1EC10E4091}" type="presOf" srcId="{F6649A50-9970-4806-AC92-7E838CD8C6A7}" destId="{DB11F718-C0D6-46E3-9A3B-3CA03A23DF08}" srcOrd="0" destOrd="0" presId="urn:microsoft.com/office/officeart/2005/8/layout/process4"/>
    <dgm:cxn modelId="{336DD6DE-BFD0-4F13-B068-B72CE6231EAB}" type="presOf" srcId="{69C96711-36A7-4590-AB00-676FC0BFA7F7}" destId="{7E339AC9-A49E-4D21-9B1D-84BF4896FEE8}" srcOrd="1" destOrd="0" presId="urn:microsoft.com/office/officeart/2005/8/layout/process4"/>
    <dgm:cxn modelId="{A3F17FEA-12F2-4DD5-B77A-F8986525955B}" type="presOf" srcId="{BCC24DF4-7A46-4F73-81D9-3D8E3F1A4FEC}" destId="{1F99AE2C-F9E0-4253-AA12-BCB4840D3EE8}" srcOrd="0" destOrd="0" presId="urn:microsoft.com/office/officeart/2005/8/layout/process4"/>
    <dgm:cxn modelId="{465F5AF7-2B0F-4768-9A97-B1A5DB1ED483}" type="presOf" srcId="{BCC24DF4-7A46-4F73-81D9-3D8E3F1A4FEC}" destId="{A867BD54-2E82-4BDD-9926-52D8110F7E21}" srcOrd="1" destOrd="0" presId="urn:microsoft.com/office/officeart/2005/8/layout/process4"/>
    <dgm:cxn modelId="{6F6F99F8-A9A6-4890-A400-8F91A6AA9EBE}" type="presOf" srcId="{6290C55D-C2FB-4113-8A81-FD4DD126702E}" destId="{D71EEB29-51C7-46E6-A446-AE4F5F353E32}" srcOrd="0" destOrd="0" presId="urn:microsoft.com/office/officeart/2005/8/layout/process4"/>
    <dgm:cxn modelId="{1AE00DFE-629D-4AA6-AE2E-41EEDE7D7D62}" type="presOf" srcId="{72DDD32D-DEB8-4072-9AB6-CB43C9D2CDF8}" destId="{6CDD9DCA-9855-4E5A-B03C-4633B3AD1959}" srcOrd="0" destOrd="0" presId="urn:microsoft.com/office/officeart/2005/8/layout/process4"/>
    <dgm:cxn modelId="{FA2F69FE-F457-4FAD-A666-64A9E4A25364}" srcId="{3BADABC7-833E-42DF-9B46-E855184FF8DD}" destId="{72DDD32D-DEB8-4072-9AB6-CB43C9D2CDF8}" srcOrd="0" destOrd="0" parTransId="{F6C7C970-2A2D-44AC-9346-EE1BDBB8FD65}" sibTransId="{9BBEE9A8-0727-4714-9CBB-8FF338DED026}"/>
    <dgm:cxn modelId="{BD432447-5CAE-436B-9856-E8870AF595DF}" type="presParOf" srcId="{42BD744F-51DF-4469-9459-2BAF389E116C}" destId="{95A69CE1-7394-4AEF-A691-7D2CB31B625D}" srcOrd="0" destOrd="0" presId="urn:microsoft.com/office/officeart/2005/8/layout/process4"/>
    <dgm:cxn modelId="{8713C7CD-7797-43CE-833F-5BBBF4CD8D63}" type="presParOf" srcId="{95A69CE1-7394-4AEF-A691-7D2CB31B625D}" destId="{31814AA1-FF32-4AF4-8189-C60A8FC6213E}" srcOrd="0" destOrd="0" presId="urn:microsoft.com/office/officeart/2005/8/layout/process4"/>
    <dgm:cxn modelId="{51978AA0-0E93-471E-9BCB-DE45AACDDC4A}" type="presParOf" srcId="{95A69CE1-7394-4AEF-A691-7D2CB31B625D}" destId="{71650426-5A4D-4EB0-81FE-B9DD72596C72}" srcOrd="1" destOrd="0" presId="urn:microsoft.com/office/officeart/2005/8/layout/process4"/>
    <dgm:cxn modelId="{909C4AD2-FD35-4B65-BC9D-E7A46DC2D84B}" type="presParOf" srcId="{95A69CE1-7394-4AEF-A691-7D2CB31B625D}" destId="{7EC42309-3160-428C-BBA5-4DF622204377}" srcOrd="2" destOrd="0" presId="urn:microsoft.com/office/officeart/2005/8/layout/process4"/>
    <dgm:cxn modelId="{B05C60F9-7A49-4178-8079-F79513732B0E}" type="presParOf" srcId="{7EC42309-3160-428C-BBA5-4DF622204377}" destId="{6CDD9DCA-9855-4E5A-B03C-4633B3AD1959}" srcOrd="0" destOrd="0" presId="urn:microsoft.com/office/officeart/2005/8/layout/process4"/>
    <dgm:cxn modelId="{515A5307-4F8F-4E2F-BAC1-293FF05797FC}" type="presParOf" srcId="{42BD744F-51DF-4469-9459-2BAF389E116C}" destId="{6368B019-B808-4F31-A0A3-5124032C847C}" srcOrd="1" destOrd="0" presId="urn:microsoft.com/office/officeart/2005/8/layout/process4"/>
    <dgm:cxn modelId="{402DBF1F-40D5-4479-BF0A-DAC0A0949214}" type="presParOf" srcId="{42BD744F-51DF-4469-9459-2BAF389E116C}" destId="{A61E18C5-8A41-466B-99D3-19AA14452EBE}" srcOrd="2" destOrd="0" presId="urn:microsoft.com/office/officeart/2005/8/layout/process4"/>
    <dgm:cxn modelId="{B1FB25CC-7931-4F7F-A59E-DB53FD0E87BF}" type="presParOf" srcId="{A61E18C5-8A41-466B-99D3-19AA14452EBE}" destId="{1F99AE2C-F9E0-4253-AA12-BCB4840D3EE8}" srcOrd="0" destOrd="0" presId="urn:microsoft.com/office/officeart/2005/8/layout/process4"/>
    <dgm:cxn modelId="{E70F88E8-171C-4FA5-8FE8-9C8C36A78696}" type="presParOf" srcId="{A61E18C5-8A41-466B-99D3-19AA14452EBE}" destId="{A867BD54-2E82-4BDD-9926-52D8110F7E21}" srcOrd="1" destOrd="0" presId="urn:microsoft.com/office/officeart/2005/8/layout/process4"/>
    <dgm:cxn modelId="{6D0CFA4F-AA4F-47FB-B4A4-CFC7EA941D50}" type="presParOf" srcId="{A61E18C5-8A41-466B-99D3-19AA14452EBE}" destId="{1C7C83D7-1F25-4489-B745-A5947FEE6A9D}" srcOrd="2" destOrd="0" presId="urn:microsoft.com/office/officeart/2005/8/layout/process4"/>
    <dgm:cxn modelId="{2AC8D6D9-3A50-4295-98AF-ACD17BBFE460}" type="presParOf" srcId="{1C7C83D7-1F25-4489-B745-A5947FEE6A9D}" destId="{DB11F718-C0D6-46E3-9A3B-3CA03A23DF08}" srcOrd="0" destOrd="0" presId="urn:microsoft.com/office/officeart/2005/8/layout/process4"/>
    <dgm:cxn modelId="{1C3444B4-804D-489A-896C-FEC6BC8350DC}" type="presParOf" srcId="{42BD744F-51DF-4469-9459-2BAF389E116C}" destId="{CDA7B9ED-2B56-4EAB-8FE4-C65EA73BB846}" srcOrd="3" destOrd="0" presId="urn:microsoft.com/office/officeart/2005/8/layout/process4"/>
    <dgm:cxn modelId="{75CAFA0A-21C5-4942-A2AF-D22DA17A1534}" type="presParOf" srcId="{42BD744F-51DF-4469-9459-2BAF389E116C}" destId="{66A3DCCF-41C7-48BB-B149-0110084806AF}" srcOrd="4" destOrd="0" presId="urn:microsoft.com/office/officeart/2005/8/layout/process4"/>
    <dgm:cxn modelId="{D302781B-4BF3-48EE-9505-8B3AA7942BF4}" type="presParOf" srcId="{66A3DCCF-41C7-48BB-B149-0110084806AF}" destId="{0ED048B4-6DA9-40F6-99B1-AC2E33164A25}" srcOrd="0" destOrd="0" presId="urn:microsoft.com/office/officeart/2005/8/layout/process4"/>
    <dgm:cxn modelId="{4292CCD4-02DC-4158-BC4D-6AACB5086A56}" type="presParOf" srcId="{66A3DCCF-41C7-48BB-B149-0110084806AF}" destId="{7E339AC9-A49E-4D21-9B1D-84BF4896FEE8}" srcOrd="1" destOrd="0" presId="urn:microsoft.com/office/officeart/2005/8/layout/process4"/>
    <dgm:cxn modelId="{7D8C8C5E-D784-4975-B21C-31BC7111A02F}" type="presParOf" srcId="{66A3DCCF-41C7-48BB-B149-0110084806AF}" destId="{16227ED0-49CB-4606-B05A-91F1EA98E787}" srcOrd="2" destOrd="0" presId="urn:microsoft.com/office/officeart/2005/8/layout/process4"/>
    <dgm:cxn modelId="{C0A5EDE2-BB13-4A78-BE5D-EA557802C4AD}" type="presParOf" srcId="{16227ED0-49CB-4606-B05A-91F1EA98E787}" destId="{EC06B64D-D05C-410E-8FBC-5F76C4520CEF}" srcOrd="0" destOrd="0" presId="urn:microsoft.com/office/officeart/2005/8/layout/process4"/>
    <dgm:cxn modelId="{B84D40DE-410B-4565-831F-239E1B15444D}" type="presParOf" srcId="{42BD744F-51DF-4469-9459-2BAF389E116C}" destId="{E7A80145-FC66-4029-85E7-8991F095E0D2}" srcOrd="5" destOrd="0" presId="urn:microsoft.com/office/officeart/2005/8/layout/process4"/>
    <dgm:cxn modelId="{61CAA6C4-3F66-4226-AAB6-A5C8AF3A965F}" type="presParOf" srcId="{42BD744F-51DF-4469-9459-2BAF389E116C}" destId="{619847FA-9A05-4798-8B14-E2C57CA18E2B}" srcOrd="6" destOrd="0" presId="urn:microsoft.com/office/officeart/2005/8/layout/process4"/>
    <dgm:cxn modelId="{717CC8B4-7953-4873-BDAF-37BE69BAECD7}" type="presParOf" srcId="{619847FA-9A05-4798-8B14-E2C57CA18E2B}" destId="{D71EEB29-51C7-46E6-A446-AE4F5F353E32}" srcOrd="0" destOrd="0" presId="urn:microsoft.com/office/officeart/2005/8/layout/process4"/>
    <dgm:cxn modelId="{49049B27-B9D0-43A0-A9F2-3E3D3F2F5DA2}" type="presParOf" srcId="{619847FA-9A05-4798-8B14-E2C57CA18E2B}" destId="{EE605A2D-B348-4ECB-A8E7-D5E17F71FEE8}" srcOrd="1" destOrd="0" presId="urn:microsoft.com/office/officeart/2005/8/layout/process4"/>
    <dgm:cxn modelId="{9EA6DB4B-E9EB-4E0E-99E1-22DB9AEE617F}" type="presParOf" srcId="{619847FA-9A05-4798-8B14-E2C57CA18E2B}" destId="{F371C827-5CDE-4F24-B72B-A9D6AF90448E}" srcOrd="2" destOrd="0" presId="urn:microsoft.com/office/officeart/2005/8/layout/process4"/>
    <dgm:cxn modelId="{05C284E9-CDE3-4BD4-B0AF-2B49113CF560}" type="presParOf" srcId="{F371C827-5CDE-4F24-B72B-A9D6AF90448E}" destId="{903D5862-1B3F-4BF3-9EAD-DC4DE327AD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C63EE7-DF7B-45BA-A249-8BB970F37463}" type="doc">
      <dgm:prSet loTypeId="urn:microsoft.com/office/officeart/2005/8/layout/vList3" loCatId="list" qsTypeId="urn:microsoft.com/office/officeart/2005/8/quickstyle/simple1" qsCatId="simple" csTypeId="urn:microsoft.com/office/officeart/2005/8/colors/accent4_2" csCatId="accent4" phldr="1"/>
      <dgm:spPr/>
    </dgm:pt>
    <dgm:pt modelId="{93878E52-65F6-4D61-9375-2C6B9E83440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u="none" dirty="0"/>
            <a:t>Increase support for FEMA Act while Members of Congress are home for August recess </a:t>
          </a:r>
        </a:p>
      </dgm:t>
    </dgm:pt>
    <dgm:pt modelId="{09B9A6C8-CA7C-4CF6-BA94-A5D2E5453A0C}" type="parTrans" cxnId="{765870AD-D41D-4672-BFA4-70F998F03D8A}">
      <dgm:prSet/>
      <dgm:spPr/>
      <dgm:t>
        <a:bodyPr/>
        <a:lstStyle/>
        <a:p>
          <a:endParaRPr lang="en-US" sz="1800"/>
        </a:p>
      </dgm:t>
    </dgm:pt>
    <dgm:pt modelId="{AAFF856A-767B-4CBB-B9F3-B518BCDDDF71}" type="sibTrans" cxnId="{765870AD-D41D-4672-BFA4-70F998F03D8A}">
      <dgm:prSet/>
      <dgm:spPr/>
      <dgm:t>
        <a:bodyPr/>
        <a:lstStyle/>
        <a:p>
          <a:endParaRPr lang="en-US" sz="1800"/>
        </a:p>
      </dgm:t>
    </dgm:pt>
    <dgm:pt modelId="{D908C533-8C36-4D31-92D7-E58D5193401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Provide letters of support for the bill and feedback on any necessary changes</a:t>
          </a:r>
        </a:p>
      </dgm:t>
    </dgm:pt>
    <dgm:pt modelId="{77C666D0-9115-438A-8252-B30C46A2072D}" type="parTrans" cxnId="{1189EBD1-52C6-4B74-8380-A88489323D01}">
      <dgm:prSet/>
      <dgm:spPr/>
      <dgm:t>
        <a:bodyPr/>
        <a:lstStyle/>
        <a:p>
          <a:endParaRPr lang="en-US" sz="1800"/>
        </a:p>
      </dgm:t>
    </dgm:pt>
    <dgm:pt modelId="{76ADB2C9-4AC6-4A83-A173-E4DE566E1ECF}" type="sibTrans" cxnId="{1189EBD1-52C6-4B74-8380-A88489323D01}">
      <dgm:prSet/>
      <dgm:spPr/>
      <dgm:t>
        <a:bodyPr/>
        <a:lstStyle/>
        <a:p>
          <a:endParaRPr lang="en-US" sz="1800"/>
        </a:p>
      </dgm:t>
    </dgm:pt>
    <dgm:pt modelId="{1715EAE6-AC1E-4E4D-A1C8-257D7E7800A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Collect and share data related to disaster recovery to drive advocacy efforts </a:t>
          </a:r>
        </a:p>
      </dgm:t>
    </dgm:pt>
    <dgm:pt modelId="{C13A6607-945B-4127-A0B4-6317032709D5}" type="parTrans" cxnId="{7023EF1A-6A88-4556-A6E6-125B106E9DF1}">
      <dgm:prSet/>
      <dgm:spPr/>
      <dgm:t>
        <a:bodyPr/>
        <a:lstStyle/>
        <a:p>
          <a:endParaRPr lang="en-US" sz="1800"/>
        </a:p>
      </dgm:t>
    </dgm:pt>
    <dgm:pt modelId="{AF13CC55-28FB-458A-BE12-61905948224C}" type="sibTrans" cxnId="{7023EF1A-6A88-4556-A6E6-125B106E9DF1}">
      <dgm:prSet/>
      <dgm:spPr/>
      <dgm:t>
        <a:bodyPr/>
        <a:lstStyle/>
        <a:p>
          <a:endParaRPr lang="en-US" sz="1800"/>
        </a:p>
      </dgm:t>
    </dgm:pt>
    <dgm:pt modelId="{9619344E-9748-4950-BE94-61501CEEF813}" type="pres">
      <dgm:prSet presAssocID="{62C63EE7-DF7B-45BA-A249-8BB970F37463}" presName="linearFlow" presStyleCnt="0">
        <dgm:presLayoutVars>
          <dgm:dir/>
          <dgm:resizeHandles val="exact"/>
        </dgm:presLayoutVars>
      </dgm:prSet>
      <dgm:spPr/>
    </dgm:pt>
    <dgm:pt modelId="{71E969BE-3CF3-4471-A8A3-04A260CA4242}" type="pres">
      <dgm:prSet presAssocID="{93878E52-65F6-4D61-9375-2C6B9E834408}" presName="composite" presStyleCnt="0"/>
      <dgm:spPr/>
    </dgm:pt>
    <dgm:pt modelId="{A6D618B6-BC0F-4F4B-B655-9F849DFE3E96}" type="pres">
      <dgm:prSet presAssocID="{93878E52-65F6-4D61-9375-2C6B9E834408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31EEDB62-6A9E-467B-BEA3-8F31DB79A78F}" type="pres">
      <dgm:prSet presAssocID="{93878E52-65F6-4D61-9375-2C6B9E834408}" presName="txShp" presStyleLbl="node1" presStyleIdx="0" presStyleCnt="3">
        <dgm:presLayoutVars>
          <dgm:bulletEnabled val="1"/>
        </dgm:presLayoutVars>
      </dgm:prSet>
      <dgm:spPr/>
    </dgm:pt>
    <dgm:pt modelId="{D7BC6B72-488B-438A-B24B-640CC566A1FC}" type="pres">
      <dgm:prSet presAssocID="{AAFF856A-767B-4CBB-B9F3-B518BCDDDF71}" presName="spacing" presStyleCnt="0"/>
      <dgm:spPr/>
    </dgm:pt>
    <dgm:pt modelId="{43D317D3-0611-467D-B52D-971B4DBFDA10}" type="pres">
      <dgm:prSet presAssocID="{D908C533-8C36-4D31-92D7-E58D51934015}" presName="composite" presStyleCnt="0"/>
      <dgm:spPr/>
    </dgm:pt>
    <dgm:pt modelId="{B93CBDDF-9E87-4A82-B02C-30BD84AF9979}" type="pres">
      <dgm:prSet presAssocID="{D908C533-8C36-4D31-92D7-E58D51934015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 outline"/>
        </a:ext>
      </dgm:extLst>
    </dgm:pt>
    <dgm:pt modelId="{2C54997C-3677-40A4-8AFA-0576698BE3A5}" type="pres">
      <dgm:prSet presAssocID="{D908C533-8C36-4D31-92D7-E58D51934015}" presName="txShp" presStyleLbl="node1" presStyleIdx="1" presStyleCnt="3">
        <dgm:presLayoutVars>
          <dgm:bulletEnabled val="1"/>
        </dgm:presLayoutVars>
      </dgm:prSet>
      <dgm:spPr/>
    </dgm:pt>
    <dgm:pt modelId="{E7D39D34-F161-408C-A31F-BA86A41FB4B6}" type="pres">
      <dgm:prSet presAssocID="{76ADB2C9-4AC6-4A83-A173-E4DE566E1ECF}" presName="spacing" presStyleCnt="0"/>
      <dgm:spPr/>
    </dgm:pt>
    <dgm:pt modelId="{A26CB15A-CCD4-4708-8745-C95655BCA2C9}" type="pres">
      <dgm:prSet presAssocID="{1715EAE6-AC1E-4E4D-A1C8-257D7E7800A5}" presName="composite" presStyleCnt="0"/>
      <dgm:spPr/>
    </dgm:pt>
    <dgm:pt modelId="{20C95C99-4C70-4981-B3AE-F7B8A3170688}" type="pres">
      <dgm:prSet presAssocID="{1715EAE6-AC1E-4E4D-A1C8-257D7E7800A5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pie chart with solid fill"/>
        </a:ext>
      </dgm:extLst>
    </dgm:pt>
    <dgm:pt modelId="{77286A7D-A51B-4A09-A021-C0F4D54F4AFC}" type="pres">
      <dgm:prSet presAssocID="{1715EAE6-AC1E-4E4D-A1C8-257D7E7800A5}" presName="txShp" presStyleLbl="node1" presStyleIdx="2" presStyleCnt="3">
        <dgm:presLayoutVars>
          <dgm:bulletEnabled val="1"/>
        </dgm:presLayoutVars>
      </dgm:prSet>
      <dgm:spPr/>
    </dgm:pt>
  </dgm:ptLst>
  <dgm:cxnLst>
    <dgm:cxn modelId="{7023EF1A-6A88-4556-A6E6-125B106E9DF1}" srcId="{62C63EE7-DF7B-45BA-A249-8BB970F37463}" destId="{1715EAE6-AC1E-4E4D-A1C8-257D7E7800A5}" srcOrd="2" destOrd="0" parTransId="{C13A6607-945B-4127-A0B4-6317032709D5}" sibTransId="{AF13CC55-28FB-458A-BE12-61905948224C}"/>
    <dgm:cxn modelId="{28B23989-C027-4371-8F8D-45F2A675B212}" type="presOf" srcId="{62C63EE7-DF7B-45BA-A249-8BB970F37463}" destId="{9619344E-9748-4950-BE94-61501CEEF813}" srcOrd="0" destOrd="0" presId="urn:microsoft.com/office/officeart/2005/8/layout/vList3"/>
    <dgm:cxn modelId="{765870AD-D41D-4672-BFA4-70F998F03D8A}" srcId="{62C63EE7-DF7B-45BA-A249-8BB970F37463}" destId="{93878E52-65F6-4D61-9375-2C6B9E834408}" srcOrd="0" destOrd="0" parTransId="{09B9A6C8-CA7C-4CF6-BA94-A5D2E5453A0C}" sibTransId="{AAFF856A-767B-4CBB-B9F3-B518BCDDDF71}"/>
    <dgm:cxn modelId="{6A2A5FC3-8BDD-45B4-BC23-E8AC28D716D4}" type="presOf" srcId="{D908C533-8C36-4D31-92D7-E58D51934015}" destId="{2C54997C-3677-40A4-8AFA-0576698BE3A5}" srcOrd="0" destOrd="0" presId="urn:microsoft.com/office/officeart/2005/8/layout/vList3"/>
    <dgm:cxn modelId="{1189EBD1-52C6-4B74-8380-A88489323D01}" srcId="{62C63EE7-DF7B-45BA-A249-8BB970F37463}" destId="{D908C533-8C36-4D31-92D7-E58D51934015}" srcOrd="1" destOrd="0" parTransId="{77C666D0-9115-438A-8252-B30C46A2072D}" sibTransId="{76ADB2C9-4AC6-4A83-A173-E4DE566E1ECF}"/>
    <dgm:cxn modelId="{4984E0DB-6FD2-4172-A078-7BB75E8E7142}" type="presOf" srcId="{1715EAE6-AC1E-4E4D-A1C8-257D7E7800A5}" destId="{77286A7D-A51B-4A09-A021-C0F4D54F4AFC}" srcOrd="0" destOrd="0" presId="urn:microsoft.com/office/officeart/2005/8/layout/vList3"/>
    <dgm:cxn modelId="{431E50DC-DE7E-45F9-B477-2F3EFD090128}" type="presOf" srcId="{93878E52-65F6-4D61-9375-2C6B9E834408}" destId="{31EEDB62-6A9E-467B-BEA3-8F31DB79A78F}" srcOrd="0" destOrd="0" presId="urn:microsoft.com/office/officeart/2005/8/layout/vList3"/>
    <dgm:cxn modelId="{321BC111-0C67-471C-86EE-95A292B632FA}" type="presParOf" srcId="{9619344E-9748-4950-BE94-61501CEEF813}" destId="{71E969BE-3CF3-4471-A8A3-04A260CA4242}" srcOrd="0" destOrd="0" presId="urn:microsoft.com/office/officeart/2005/8/layout/vList3"/>
    <dgm:cxn modelId="{995ED016-8B64-4778-860F-98FA30DA93F4}" type="presParOf" srcId="{71E969BE-3CF3-4471-A8A3-04A260CA4242}" destId="{A6D618B6-BC0F-4F4B-B655-9F849DFE3E96}" srcOrd="0" destOrd="0" presId="urn:microsoft.com/office/officeart/2005/8/layout/vList3"/>
    <dgm:cxn modelId="{B6AC470F-54E6-4281-BBBC-DE8B7C7DCD37}" type="presParOf" srcId="{71E969BE-3CF3-4471-A8A3-04A260CA4242}" destId="{31EEDB62-6A9E-467B-BEA3-8F31DB79A78F}" srcOrd="1" destOrd="0" presId="urn:microsoft.com/office/officeart/2005/8/layout/vList3"/>
    <dgm:cxn modelId="{ACB2ADE4-0CE5-48ED-9E8B-6C05CA8B78E1}" type="presParOf" srcId="{9619344E-9748-4950-BE94-61501CEEF813}" destId="{D7BC6B72-488B-438A-B24B-640CC566A1FC}" srcOrd="1" destOrd="0" presId="urn:microsoft.com/office/officeart/2005/8/layout/vList3"/>
    <dgm:cxn modelId="{A1BF2DFF-3D5F-4383-9087-731C1D728B91}" type="presParOf" srcId="{9619344E-9748-4950-BE94-61501CEEF813}" destId="{43D317D3-0611-467D-B52D-971B4DBFDA10}" srcOrd="2" destOrd="0" presId="urn:microsoft.com/office/officeart/2005/8/layout/vList3"/>
    <dgm:cxn modelId="{B530E64B-5A87-4362-91D9-5AC9922D6FB0}" type="presParOf" srcId="{43D317D3-0611-467D-B52D-971B4DBFDA10}" destId="{B93CBDDF-9E87-4A82-B02C-30BD84AF9979}" srcOrd="0" destOrd="0" presId="urn:microsoft.com/office/officeart/2005/8/layout/vList3"/>
    <dgm:cxn modelId="{7EC8F9AF-6919-4850-B0DA-18BAF6802A0E}" type="presParOf" srcId="{43D317D3-0611-467D-B52D-971B4DBFDA10}" destId="{2C54997C-3677-40A4-8AFA-0576698BE3A5}" srcOrd="1" destOrd="0" presId="urn:microsoft.com/office/officeart/2005/8/layout/vList3"/>
    <dgm:cxn modelId="{832B93CE-217C-4AAD-8D15-0F34B333F142}" type="presParOf" srcId="{9619344E-9748-4950-BE94-61501CEEF813}" destId="{E7D39D34-F161-408C-A31F-BA86A41FB4B6}" srcOrd="3" destOrd="0" presId="urn:microsoft.com/office/officeart/2005/8/layout/vList3"/>
    <dgm:cxn modelId="{6C6879AA-CFC3-465F-B045-CB1B2A26EE3C}" type="presParOf" srcId="{9619344E-9748-4950-BE94-61501CEEF813}" destId="{A26CB15A-CCD4-4708-8745-C95655BCA2C9}" srcOrd="4" destOrd="0" presId="urn:microsoft.com/office/officeart/2005/8/layout/vList3"/>
    <dgm:cxn modelId="{37B7333E-CAC2-4351-B0DA-9C6935AFD5AD}" type="presParOf" srcId="{A26CB15A-CCD4-4708-8745-C95655BCA2C9}" destId="{20C95C99-4C70-4981-B3AE-F7B8A3170688}" srcOrd="0" destOrd="0" presId="urn:microsoft.com/office/officeart/2005/8/layout/vList3"/>
    <dgm:cxn modelId="{B4A5EBD4-63D5-41CC-B530-D915207EFB10}" type="presParOf" srcId="{A26CB15A-CCD4-4708-8745-C95655BCA2C9}" destId="{77286A7D-A51B-4A09-A021-C0F4D54F4A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50426-5A4D-4EB0-81FE-B9DD72596C72}">
      <dsp:nvSpPr>
        <dsp:cNvPr id="0" name=""/>
        <dsp:cNvSpPr/>
      </dsp:nvSpPr>
      <dsp:spPr>
        <a:xfrm>
          <a:off x="0" y="3932938"/>
          <a:ext cx="5378890" cy="860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Report Due</a:t>
          </a:r>
          <a:endParaRPr lang="en-US" sz="1600" kern="1200" dirty="0"/>
        </a:p>
      </dsp:txBody>
      <dsp:txXfrm>
        <a:off x="0" y="3932938"/>
        <a:ext cx="5378890" cy="464632"/>
      </dsp:txXfrm>
    </dsp:sp>
    <dsp:sp modelId="{6CDD9DCA-9855-4E5A-B03C-4633B3AD1959}">
      <dsp:nvSpPr>
        <dsp:cNvPr id="0" name=""/>
        <dsp:cNvSpPr/>
      </dsp:nvSpPr>
      <dsp:spPr>
        <a:xfrm>
          <a:off x="0" y="4380363"/>
          <a:ext cx="5378890" cy="39579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November 16, 2025</a:t>
          </a:r>
        </a:p>
      </dsp:txBody>
      <dsp:txXfrm>
        <a:off x="0" y="4380363"/>
        <a:ext cx="5378890" cy="395798"/>
      </dsp:txXfrm>
    </dsp:sp>
    <dsp:sp modelId="{A867BD54-2E82-4BDD-9926-52D8110F7E21}">
      <dsp:nvSpPr>
        <dsp:cNvPr id="0" name=""/>
        <dsp:cNvSpPr/>
      </dsp:nvSpPr>
      <dsp:spPr>
        <a:xfrm rot="10800000">
          <a:off x="0" y="2622502"/>
          <a:ext cx="5378890" cy="132334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Council Convenes for First Meeting</a:t>
          </a:r>
        </a:p>
      </dsp:txBody>
      <dsp:txXfrm rot="-10800000">
        <a:off x="0" y="2622502"/>
        <a:ext cx="5378890" cy="464493"/>
      </dsp:txXfrm>
    </dsp:sp>
    <dsp:sp modelId="{DB11F718-C0D6-46E3-9A3B-3CA03A23DF08}">
      <dsp:nvSpPr>
        <dsp:cNvPr id="0" name=""/>
        <dsp:cNvSpPr/>
      </dsp:nvSpPr>
      <dsp:spPr>
        <a:xfrm>
          <a:off x="0" y="3086995"/>
          <a:ext cx="5378890" cy="3956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May 20, 2025</a:t>
          </a:r>
        </a:p>
      </dsp:txBody>
      <dsp:txXfrm>
        <a:off x="0" y="3086995"/>
        <a:ext cx="5378890" cy="395679"/>
      </dsp:txXfrm>
    </dsp:sp>
    <dsp:sp modelId="{7E339AC9-A49E-4D21-9B1D-84BF4896FEE8}">
      <dsp:nvSpPr>
        <dsp:cNvPr id="0" name=""/>
        <dsp:cNvSpPr/>
      </dsp:nvSpPr>
      <dsp:spPr>
        <a:xfrm rot="10800000">
          <a:off x="0" y="1312066"/>
          <a:ext cx="5378890" cy="132334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.          Council Members are Appointed</a:t>
          </a:r>
        </a:p>
      </dsp:txBody>
      <dsp:txXfrm rot="-10800000">
        <a:off x="0" y="1312066"/>
        <a:ext cx="5378890" cy="464493"/>
      </dsp:txXfrm>
    </dsp:sp>
    <dsp:sp modelId="{EC06B64D-D05C-410E-8FBC-5F76C4520CEF}">
      <dsp:nvSpPr>
        <dsp:cNvPr id="0" name=""/>
        <dsp:cNvSpPr/>
      </dsp:nvSpPr>
      <dsp:spPr>
        <a:xfrm>
          <a:off x="0" y="1776559"/>
          <a:ext cx="5378890" cy="3956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April 28, 2025</a:t>
          </a:r>
        </a:p>
      </dsp:txBody>
      <dsp:txXfrm>
        <a:off x="0" y="1776559"/>
        <a:ext cx="5378890" cy="395679"/>
      </dsp:txXfrm>
    </dsp:sp>
    <dsp:sp modelId="{EE605A2D-B348-4ECB-A8E7-D5E17F71FEE8}">
      <dsp:nvSpPr>
        <dsp:cNvPr id="0" name=""/>
        <dsp:cNvSpPr/>
      </dsp:nvSpPr>
      <dsp:spPr>
        <a:xfrm rot="10800000">
          <a:off x="0" y="1630"/>
          <a:ext cx="5378890" cy="132334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EO Establishing FEMA Review Council</a:t>
          </a:r>
        </a:p>
      </dsp:txBody>
      <dsp:txXfrm rot="-10800000">
        <a:off x="0" y="1630"/>
        <a:ext cx="5378890" cy="464493"/>
      </dsp:txXfrm>
    </dsp:sp>
    <dsp:sp modelId="{903D5862-1B3F-4BF3-9EAD-DC4DE327AD2F}">
      <dsp:nvSpPr>
        <dsp:cNvPr id="0" name=""/>
        <dsp:cNvSpPr/>
      </dsp:nvSpPr>
      <dsp:spPr>
        <a:xfrm>
          <a:off x="0" y="466123"/>
          <a:ext cx="5378890" cy="3956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January 24, 2025</a:t>
          </a:r>
        </a:p>
      </dsp:txBody>
      <dsp:txXfrm>
        <a:off x="0" y="466123"/>
        <a:ext cx="5378890" cy="3956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EDB62-6A9E-467B-BEA3-8F31DB79A78F}">
      <dsp:nvSpPr>
        <dsp:cNvPr id="0" name=""/>
        <dsp:cNvSpPr/>
      </dsp:nvSpPr>
      <dsp:spPr>
        <a:xfrm rot="10800000">
          <a:off x="1721427" y="974"/>
          <a:ext cx="5149629" cy="169736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84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/>
            <a:t>Increase support for FEMA Act while Members of Congress are home for August recess </a:t>
          </a:r>
        </a:p>
      </dsp:txBody>
      <dsp:txXfrm rot="10800000">
        <a:off x="2145767" y="974"/>
        <a:ext cx="4725289" cy="1697360"/>
      </dsp:txXfrm>
    </dsp:sp>
    <dsp:sp modelId="{A6D618B6-BC0F-4F4B-B655-9F849DFE3E96}">
      <dsp:nvSpPr>
        <dsp:cNvPr id="0" name=""/>
        <dsp:cNvSpPr/>
      </dsp:nvSpPr>
      <dsp:spPr>
        <a:xfrm>
          <a:off x="872747" y="974"/>
          <a:ext cx="1697360" cy="16973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4997C-3677-40A4-8AFA-0576698BE3A5}">
      <dsp:nvSpPr>
        <dsp:cNvPr id="0" name=""/>
        <dsp:cNvSpPr/>
      </dsp:nvSpPr>
      <dsp:spPr>
        <a:xfrm rot="10800000">
          <a:off x="1721427" y="2205008"/>
          <a:ext cx="5149629" cy="169736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84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 letters of support for the bill and feedback on any necessary changes</a:t>
          </a:r>
        </a:p>
      </dsp:txBody>
      <dsp:txXfrm rot="10800000">
        <a:off x="2145767" y="2205008"/>
        <a:ext cx="4725289" cy="1697360"/>
      </dsp:txXfrm>
    </dsp:sp>
    <dsp:sp modelId="{B93CBDDF-9E87-4A82-B02C-30BD84AF9979}">
      <dsp:nvSpPr>
        <dsp:cNvPr id="0" name=""/>
        <dsp:cNvSpPr/>
      </dsp:nvSpPr>
      <dsp:spPr>
        <a:xfrm>
          <a:off x="872747" y="2205008"/>
          <a:ext cx="1697360" cy="16973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86A7D-A51B-4A09-A021-C0F4D54F4AFC}">
      <dsp:nvSpPr>
        <dsp:cNvPr id="0" name=""/>
        <dsp:cNvSpPr/>
      </dsp:nvSpPr>
      <dsp:spPr>
        <a:xfrm rot="10800000">
          <a:off x="1721427" y="4409043"/>
          <a:ext cx="5149629" cy="169736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84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Collect and share data related to disaster recovery to drive advocacy efforts </a:t>
          </a:r>
        </a:p>
      </dsp:txBody>
      <dsp:txXfrm rot="10800000">
        <a:off x="2145767" y="4409043"/>
        <a:ext cx="4725289" cy="1697360"/>
      </dsp:txXfrm>
    </dsp:sp>
    <dsp:sp modelId="{20C95C99-4C70-4981-B3AE-F7B8A3170688}">
      <dsp:nvSpPr>
        <dsp:cNvPr id="0" name=""/>
        <dsp:cNvSpPr/>
      </dsp:nvSpPr>
      <dsp:spPr>
        <a:xfrm>
          <a:off x="872747" y="4409043"/>
          <a:ext cx="1697360" cy="169736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36D7E-8EC3-4367-AE9A-2C2F94B9464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7A2A9-2AD5-442A-A82E-B7745555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9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4350" y="742950"/>
            <a:ext cx="6615113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85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7A2A9-2AD5-442A-A82E-B774555547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82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7A2A9-2AD5-442A-A82E-B774555547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DAF49-A76B-B1C2-8F5A-D72A6DBA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56CA5-6A9B-BF49-ECEC-9235A76B2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04869-813B-AA1B-992C-67C26B541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E65BE-0800-554B-7DD8-3798A2BED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7A2A9-2AD5-442A-A82E-B774555547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4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F6EE9-C27B-22A4-5199-F5D3C9AD7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EAFE2-B026-066E-BD9E-28FF18E45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50371-B89D-03CC-614E-BF07916C2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79F8E-1254-4ACF-D526-322653FA7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EFC15-C6A7-4667-8D59-939CBFE99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8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79C20-9343-536C-8AC5-A212ABD8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D486F-8775-2515-6C6E-A6587A756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C3E0E-53B4-F4FE-5323-28E8903DC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26104-0DE0-503F-42F9-69DB0DF51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EFC15-C6A7-4667-8D59-939CBFE99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6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65052-D8C7-4F8D-756C-B9573571D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FA2F0-8602-2122-32E2-0EE358CFE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C34BE-5E52-C200-FDB5-2CE6FC5D7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acumin-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2ECAD-29F1-2C3B-B699-75971C3D6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EFC15-C6A7-4667-8D59-939CBFE99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59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55B6F-62BA-BD12-4DFD-9A6DEA407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3D291-67C5-EBE8-954C-D8CC2A7B5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697BB-1240-F9F5-C7FB-761FC912E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AA0BB-970E-140E-90A8-50A996850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EFC15-C6A7-4667-8D59-939CBFE99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75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DF9AA-D73B-73BA-9FB7-E40B366A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1B5C7-B5AD-356E-5AF0-DAE1B245F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E065D-63E3-B1AB-DF2A-713B92C67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6D54D-8EC7-6580-D185-1B5C03E2A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EFC15-C6A7-4667-8D59-939CBFE99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4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62A36-3832-4294-9243-94E93904B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9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7A2A9-2AD5-442A-A82E-B774555547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0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2CEB-0A97-F3AE-9603-1FE98B95F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59F41E-5FA3-0499-D56C-E0E7237B6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7E02CA-47A4-DBAD-6D83-4B1B13C3C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23B2F-1893-ED46-BCB4-19A6CBD05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7A2A9-2AD5-442A-A82E-B774555547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59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267FF-9C87-0F9A-038F-7C6D77181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61ED05-1749-B0EA-E543-787FA15D6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662FD7-2910-14F9-85B0-060291259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282DC-1C75-8419-C44B-B38A6A4E3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7A2A9-2AD5-442A-A82E-B774555547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4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2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1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"/>
          <p:cNvSpPr/>
          <p:nvPr/>
        </p:nvSpPr>
        <p:spPr>
          <a:xfrm rot="16200000">
            <a:off x="11624307" y="6231527"/>
            <a:ext cx="260605" cy="262095"/>
          </a:xfrm>
          <a:prstGeom prst="ellipse">
            <a:avLst/>
          </a:prstGeom>
          <a:solidFill>
            <a:srgbClr val="385076"/>
          </a:solidFill>
          <a:ln w="12700">
            <a:miter lim="400000"/>
          </a:ln>
        </p:spPr>
        <p:txBody>
          <a:bodyPr lIns="22847" tIns="22847" rIns="22847" bIns="22847" anchor="ctr"/>
          <a:lstStyle/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FFFFFF"/>
                </a:solidFill>
                <a:uFillTx/>
              </a:defRPr>
            </a:pPr>
            <a:endParaRPr kumimoji="0" sz="1799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7723EE7-2F7F-418E-943C-877A638AC38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66806" y="6262411"/>
            <a:ext cx="375607" cy="2003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defTabSz="914377">
              <a:defRPr/>
            </a:pPr>
            <a:fld id="{86CB4B4D-7CA3-9044-876B-883B54F8677D}" type="slidenum">
              <a:rPr lang="en-US" smtClean="0">
                <a:solidFill>
                  <a:prstClr val="white"/>
                </a:solidFill>
                <a:cs typeface="Helvetica"/>
              </a:rPr>
              <a:pPr defTabSz="914377">
                <a:defRPr/>
              </a:pPr>
              <a:t>‹#›</a:t>
            </a:fld>
            <a:endParaRPr lang="en-US">
              <a:solidFill>
                <a:prstClr val="white"/>
              </a:solidFill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2CF34-1D71-4526-B42F-B6890D926F5C}"/>
              </a:ext>
            </a:extLst>
          </p:cNvPr>
          <p:cNvSpPr/>
          <p:nvPr userDrawn="1"/>
        </p:nvSpPr>
        <p:spPr>
          <a:xfrm>
            <a:off x="10401453" y="6256495"/>
            <a:ext cx="1222107" cy="23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3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NACo </a:t>
            </a:r>
            <a:r>
              <a:rPr kumimoji="0" lang="en-US" sz="899" b="0" i="0" u="none" strike="noStrike" kern="1200" cap="all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UPDATE</a:t>
            </a:r>
            <a:endParaRPr kumimoji="0" lang="en-US" sz="899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57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4"/>
          <p:cNvSpPr/>
          <p:nvPr/>
        </p:nvSpPr>
        <p:spPr>
          <a:xfrm rot="16200000">
            <a:off x="11624307" y="6231527"/>
            <a:ext cx="260605" cy="262095"/>
          </a:xfrm>
          <a:prstGeom prst="ellipse">
            <a:avLst/>
          </a:prstGeom>
          <a:solidFill>
            <a:srgbClr val="385076"/>
          </a:solidFill>
          <a:ln w="12700">
            <a:miter lim="400000"/>
          </a:ln>
        </p:spPr>
        <p:txBody>
          <a:bodyPr lIns="22847" tIns="22847" rIns="22847" bIns="22847" anchor="ctr"/>
          <a:lstStyle/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FFFFFF"/>
                </a:solidFill>
                <a:uFillTx/>
              </a:defRPr>
            </a:pPr>
            <a:endParaRPr kumimoji="0" sz="1799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7723EE7-2F7F-418E-943C-877A638AC38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66806" y="6262411"/>
            <a:ext cx="375607" cy="2003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defTabSz="914377">
              <a:defRPr/>
            </a:pPr>
            <a:fld id="{86CB4B4D-7CA3-9044-876B-883B54F8677D}" type="slidenum">
              <a:rPr lang="en-US" smtClean="0">
                <a:solidFill>
                  <a:prstClr val="white"/>
                </a:solidFill>
                <a:cs typeface="Helvetica"/>
              </a:rPr>
              <a:pPr defTabSz="914377">
                <a:defRPr/>
              </a:pPr>
              <a:t>‹#›</a:t>
            </a:fld>
            <a:endParaRPr lang="en-US">
              <a:solidFill>
                <a:prstClr val="white"/>
              </a:solidFill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2CF34-1D71-4526-B42F-B6890D926F5C}"/>
              </a:ext>
            </a:extLst>
          </p:cNvPr>
          <p:cNvSpPr/>
          <p:nvPr userDrawn="1"/>
        </p:nvSpPr>
        <p:spPr>
          <a:xfrm>
            <a:off x="10401453" y="6256495"/>
            <a:ext cx="1222107" cy="23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3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NACo </a:t>
            </a:r>
            <a:r>
              <a:rPr kumimoji="0" lang="en-US" sz="899" b="0" i="0" u="none" strike="noStrike" kern="1200" cap="all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UPDATE</a:t>
            </a:r>
            <a:endParaRPr kumimoji="0" lang="en-US" sz="899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356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A00C-7389-4296-808D-A6C37275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BB0C-FDF5-42F8-BF21-D7F811E1D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FCEC8-D650-40A5-82B8-EEEAA543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6D32-E4D3-4E46-A25F-DBDE5054EDAC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5D24B-1585-4078-9C3B-DED8BA6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A01D-7E52-40B9-A406-47607348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CE35-E0C2-4015-9541-971C3F7CD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3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BBEF-57CA-2249-B442-ECFBC8B2D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04E2B-7D7F-4B4A-A457-21C373B2C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07B35-C05A-704B-8781-F18DF585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AD642-0C7E-4322-A8D9-53E80EC1D9F4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13146-8915-8840-A984-C8146B1B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18, 2022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D6E43-43D4-C544-8692-F32E224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0B579-24F4-0E4A-9499-0B5BC526E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3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1E12-ABD6-BA45-8445-5513CD2B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4C739-E2D0-4348-B0FB-637CDEC69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A3759-F762-B14A-A5DA-C4BAAC6BD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A1CE-064B-4944-9AD7-E0438A34166F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0FCE7-CFAC-D34F-AEDB-148CDCDF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18, 2022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4887A-85E3-C54B-98CF-47C7EDF5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0B579-24F4-0E4A-9499-0B5BC526E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8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4 col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25" y="6540501"/>
            <a:ext cx="267427" cy="275572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412740">
              <a:defRPr b="1" cap="all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rgbClr val="5E5E5E"/>
                </a:solidFill>
                <a:effectLst>
                  <a:outerShdw blurRad="12700" dist="38100" dir="2700000" rotWithShape="0">
                    <a:srgbClr val="FFA295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25083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9591-E992-C99B-0751-5F708B1F9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2F9BE-AC49-9CA5-047A-74506ADA7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14024-AE1F-DEB2-2937-4BFA2627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1C63E-7FC4-30C0-CDED-1C295CE5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88228-552A-0A79-9298-B787DDD0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2E23-BC8B-136B-DBEA-27F45B2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2E7F-1779-3BE2-69F2-5C8F02827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63DF4-DE69-7CD1-2213-42975D5A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09A58-2BBF-0402-1115-495B37D87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5CEE-90C2-3474-0096-3177896E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9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1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B66D-B5E6-1A63-55FA-65C78FC0A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12703-CB0F-4D10-0E06-087ACFA70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3A47-9628-194B-0794-3032851F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219E6-A2FA-4DDC-D7D6-6D43FA47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B90-E236-FD86-4519-0A121167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4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2A8C-8BD1-1E17-F340-AFC01802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6C19-49A9-D3A3-6CC2-CC435606F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FCEDF-FD07-6127-AF3D-095AA349F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6F071-97AE-57B5-021A-8BC666A3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69A82-7D30-7C28-F999-0C9B5EE7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C2243-4C79-2F54-C3B5-0B62B667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83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56C6-1072-554A-F49D-1BF8B480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30043-3B63-F77C-058D-F52466024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3902C-B3F9-513D-E48A-64A715802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86361-C285-9361-1309-833DBC117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F1403-DA24-F485-E4F1-9A5DBB0C1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0DF5C-0857-822D-4018-1010EE9E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DCA87-5339-BA15-5E71-AEA15793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3A0EF-B362-040D-F9FB-F1230BD9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5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D2A1-284D-DD59-F535-E1488CA7B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A6A20-F70D-F879-5E61-BAB13B6D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E43B5-988B-962A-9683-73C21B80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CFF05-EB55-1BC5-2319-D773C0D7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51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EE9FF-E2C2-F7CB-220D-318B9101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854B97-F28A-3746-55E4-B05575CD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0F648-41AB-B84F-D9FE-06CE7084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14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7418-EBDF-8379-9DAF-9464F9D2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95E80-8FB5-159A-3BBD-2E3BC10DF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09762-218A-7D48-D236-829BBAEB5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775F1-8822-D5F5-460D-B20E7632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28044-FAC2-8AD5-D977-AAB21D78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1440C-8DA8-B5A0-FAA4-21638EC4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9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5478-AF20-39EA-DE21-6D0B4BD5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37339F-9C8F-BE80-6908-59A2F9F7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550F-46FB-39FA-5E51-4830226C1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D9D98-BF3A-DBC0-9268-0555EE43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5968-3C4D-77E1-A43E-6E1218CE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7C42D-2E7E-54A9-8E23-7A9B8C0E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66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DFCD-E8F5-5A34-77AA-F886B6AC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820AE-FDC8-2E1D-5DFC-60FE41FAE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3D7AF-826A-CED1-33D8-A4BB7562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4D110-AA8A-DC6B-8017-5D5D69EA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F17B1-8779-347C-AEA1-7DF9538E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98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BC524-E9E8-049F-B726-394587365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379FD-E58C-CA10-0BD4-F617274CF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34C4B-7F68-2885-CE94-C30C4EAB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110F3-51FF-9310-D954-7FA132BB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E951C-A482-5857-3875-85243705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9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0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8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5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6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0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8/05/20XX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Conference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C90A0-D131-27C7-2D43-47907BED207E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9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57CB4-4A31-F04D-9063-8CD98908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9D30A-5322-4A4F-AAD7-3087415DC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F677B-79F1-1B4A-9D46-6BE469EE8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A632-E2D4-46BF-A021-47D7FB6145A3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AA757-FC24-0F46-8AC6-B2A6F7737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18, 2022 |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A5437-C254-BC4F-A4E1-A0B3DBD9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0B579-24F4-0E4A-9499-0B5BC526E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5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9E5D4-7F56-5FD2-4C80-2EF6CDC0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8B669-97CF-3EB1-DF3A-A8E6304DB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B3A2C-13A5-8C07-2282-F972365DC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EB37DC-CC95-40EF-BAEA-86D0B44EB48C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B3F8C-ECD9-DB32-4307-6FA1E3BEB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78A6-CD13-5F78-5B4A-5A9AE1ADD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937D32-6C40-4295-9DAA-D0FE46E16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9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mattson@naco.or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F48EF-1B6A-4E0F-8A59-5CF335853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01"/>
          <a:stretch/>
        </p:blipFill>
        <p:spPr>
          <a:xfrm>
            <a:off x="-65319" y="0"/>
            <a:ext cx="12254144" cy="689654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E2F688-3A5C-4CF7-B6F4-B1167B4CE407}"/>
              </a:ext>
            </a:extLst>
          </p:cNvPr>
          <p:cNvCxnSpPr/>
          <p:nvPr/>
        </p:nvCxnSpPr>
        <p:spPr>
          <a:xfrm>
            <a:off x="3175" y="0"/>
            <a:ext cx="4572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pPr defTabSz="914193" hangingPunct="0">
              <a:defRPr/>
            </a:pPr>
            <a:fld id="{86CB4B4D-7CA3-9044-876B-883B54F8677D}" type="slidenum">
              <a:rPr kern="0" spc="151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pPr defTabSz="914193" hangingPunct="0">
                <a:defRPr/>
              </a:pPr>
              <a:t>1</a:t>
            </a:fld>
            <a:endParaRPr kern="0" spc="15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43B2-45D9-4381-AB77-71F57E731CAA}"/>
              </a:ext>
            </a:extLst>
          </p:cNvPr>
          <p:cNvGrpSpPr/>
          <p:nvPr/>
        </p:nvGrpSpPr>
        <p:grpSpPr>
          <a:xfrm>
            <a:off x="376174" y="479648"/>
            <a:ext cx="4313919" cy="1763568"/>
            <a:chOff x="5762298" y="3916495"/>
            <a:chExt cx="12142431" cy="4690026"/>
          </a:xfrm>
        </p:grpSpPr>
        <p:pic>
          <p:nvPicPr>
            <p:cNvPr id="18" name="Picture 17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2EE04FFA-3EB1-4729-B720-5D03C920A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570" y="3916495"/>
              <a:ext cx="10775953" cy="3271469"/>
            </a:xfrm>
            <a:prstGeom prst="rect">
              <a:avLst/>
            </a:prstGeom>
          </p:spPr>
        </p:pic>
        <p:sp>
          <p:nvSpPr>
            <p:cNvPr id="19" name="Presentation template">
              <a:extLst>
                <a:ext uri="{FF2B5EF4-FFF2-40B4-BE49-F238E27FC236}">
                  <a16:creationId xmlns:a16="http://schemas.microsoft.com/office/drawing/2014/main" id="{5AC99431-D98A-4C1E-9CD7-E3A533827D8A}"/>
                </a:ext>
              </a:extLst>
            </p:cNvPr>
            <p:cNvSpPr txBox="1">
              <a:spLocks/>
            </p:cNvSpPr>
            <p:nvPr/>
          </p:nvSpPr>
          <p:spPr>
            <a:xfrm>
              <a:off x="5762298" y="7389741"/>
              <a:ext cx="12142431" cy="1216780"/>
            </a:xfrm>
            <a:prstGeom prst="rect">
              <a:avLst/>
            </a:prstGeom>
          </p:spPr>
          <p:txBody>
            <a:bodyPr/>
            <a:lstStyle>
              <a:lvl1pPr marL="457200" marR="0" indent="-457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990600" marR="0" indent="-5334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1554479" marR="0" indent="-640079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2082800" marR="0" indent="-711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2540000" marR="0" indent="-711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2997200" marR="0" indent="-711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3454400" marR="0" indent="-711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911600" marR="0" indent="-711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4368800" marR="0" indent="-711200" algn="l" defTabSz="182880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56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defTabSz="914377">
                <a:spcBef>
                  <a:spcPts val="1000"/>
                </a:spcBef>
                <a:buNone/>
                <a:defRPr/>
              </a:pPr>
              <a:r>
                <a:rPr lang="en-US" sz="800" kern="0" spc="600" dirty="0">
                  <a:solidFill>
                    <a:srgbClr val="336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NATIONAL ASSOCIATION OF COUNTIES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DCA026F-CEBF-4C40-9FD3-368A3BD7320A}"/>
              </a:ext>
            </a:extLst>
          </p:cNvPr>
          <p:cNvSpPr txBox="1"/>
          <p:nvPr/>
        </p:nvSpPr>
        <p:spPr>
          <a:xfrm>
            <a:off x="-62144" y="6096329"/>
            <a:ext cx="12254144" cy="800219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Tennessee County Services Association Fall Conference </a:t>
            </a: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159238990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5E6B82-1DA9-F612-A0CC-E96A46B59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0FF06-630D-316C-6C8A-E8C63CDF6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5" y="863117"/>
            <a:ext cx="6512397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Public Assistance Program Reforms 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7EC40-9E8D-7C4E-3E83-114DC0A9A8C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17869" y="1533833"/>
            <a:ext cx="6246127" cy="48160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1600" b="1" dirty="0">
                <a:latin typeface="Aptos" panose="020B0004020202020204" pitchFamily="34" charset="0"/>
              </a:rPr>
              <a:t>: Transitions FEMA Public Assistance Program from a reimbursement to a grant program, </a:t>
            </a:r>
            <a:r>
              <a:rPr lang="en-US" sz="1600" dirty="0">
                <a:latin typeface="Aptos" panose="020B0004020202020204" pitchFamily="34" charset="0"/>
              </a:rPr>
              <a:t>with the opportunity for grants to be made directly to counties.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Aptos" panose="020B0004020202020204" pitchFamily="34" charset="0"/>
              </a:rPr>
              <a:t>Cost estimation: </a:t>
            </a:r>
            <a:r>
              <a:rPr lang="en-US" sz="1600" dirty="0">
                <a:latin typeface="Aptos" panose="020B0004020202020204" pitchFamily="34" charset="0"/>
              </a:rPr>
              <a:t>Estimate based on cost to repair, restore or replace facility to applicable building codes and would</a:t>
            </a:r>
            <a:r>
              <a:rPr lang="en-US" sz="1600" dirty="0">
                <a:solidFill>
                  <a:srgbClr val="FF0000"/>
                </a:solidFill>
                <a:latin typeface="Aptos" panose="020B0004020202020204" pitchFamily="34" charset="0"/>
              </a:rPr>
              <a:t> exclude </a:t>
            </a:r>
            <a:r>
              <a:rPr lang="en-US" sz="1600" dirty="0">
                <a:latin typeface="Aptos" panose="020B0004020202020204" pitchFamily="34" charset="0"/>
              </a:rPr>
              <a:t>preexisting condition of facility. 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ptos" panose="020B0004020202020204" pitchFamily="34" charset="0"/>
              </a:rPr>
              <a:t>One-time adjustment to a project permitted within two years of initial funding release.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Aptos" panose="020B0004020202020204" pitchFamily="34" charset="0"/>
              </a:rPr>
              <a:t>Reporting: </a:t>
            </a:r>
            <a:r>
              <a:rPr lang="en-US" sz="1600" dirty="0">
                <a:latin typeface="Aptos" panose="020B0004020202020204" pitchFamily="34" charset="0"/>
              </a:rPr>
              <a:t>Annual progress reports with descriptions of projects funded, list of completed projects and projects under construction.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Aptos" panose="020B0004020202020204" pitchFamily="34" charset="0"/>
              </a:rPr>
              <a:t>Cost share: </a:t>
            </a:r>
            <a:r>
              <a:rPr lang="en-US" sz="1600" dirty="0">
                <a:latin typeface="Aptos" panose="020B0004020202020204" pitchFamily="34" charset="0"/>
              </a:rPr>
              <a:t>Sliding scale from 65 percent – 85 percent, contingent on mitigation measures being implemented.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Aptos" panose="020B0004020202020204" pitchFamily="34" charset="0"/>
              </a:rPr>
              <a:t>Timeline: </a:t>
            </a:r>
            <a:r>
              <a:rPr lang="en-US" sz="1600" dirty="0">
                <a:latin typeface="Aptos" panose="020B0004020202020204" pitchFamily="34" charset="0"/>
              </a:rPr>
              <a:t>Creates a 120-day shot clock on getting funding out the door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Aptos" panose="020B0004020202020204" pitchFamily="34" charset="0"/>
            </a:endParaRPr>
          </a:p>
        </p:txBody>
      </p:sp>
      <p:pic>
        <p:nvPicPr>
          <p:cNvPr id="2054" name="Picture 6" descr="Hurricane Ian before and after images show destruction of Sanibel Island,  Fort Myers Beach - ABC News">
            <a:extLst>
              <a:ext uri="{FF2B5EF4-FFF2-40B4-BE49-F238E27FC236}">
                <a16:creationId xmlns:a16="http://schemas.microsoft.com/office/drawing/2014/main" id="{06E54B9C-A3B2-B26B-035B-ED75A568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r="12165" b="1"/>
          <a:stretch>
            <a:fillRect/>
          </a:stretch>
        </p:blipFill>
        <p:spPr bwMode="auto">
          <a:xfrm>
            <a:off x="7043038" y="996222"/>
            <a:ext cx="4866872" cy="498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3 Post-Hurricane Safety Precautions for Facility Managers - AlertMedia">
            <a:extLst>
              <a:ext uri="{FF2B5EF4-FFF2-40B4-BE49-F238E27FC236}">
                <a16:creationId xmlns:a16="http://schemas.microsoft.com/office/drawing/2014/main" id="{85A1E301-60A3-C702-E5B4-3BB959128C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342"/>
            <a:ext cx="3279058" cy="32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FAD2E7E7-FA21-9775-1F54-5D916F8945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F55EDD-948E-0B66-B4AC-AF1C0F6BDAA5}"/>
              </a:ext>
            </a:extLst>
          </p:cNvPr>
          <p:cNvSpPr txBox="1"/>
          <p:nvPr/>
        </p:nvSpPr>
        <p:spPr>
          <a:xfrm>
            <a:off x="148377" y="6498710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 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1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194F1-8DAE-4562-3C13-5F6B0BF00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C9340C4C-2CF6-F7A7-053A-9DE2BCC4A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30CD4D75-944F-1CE9-9CD4-B9B59BF39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76715-F88F-0945-655E-3FC2727D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5" y="863117"/>
            <a:ext cx="6604131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Public Assistance Program Reforms 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66F6BCC-6729-AB2D-184D-ADA044FF7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890C-57B9-0833-A32E-3FDDF9D8F45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24255" y="1543384"/>
            <a:ext cx="11149875" cy="5012274"/>
          </a:xfrm>
        </p:spPr>
        <p:txBody>
          <a:bodyPr>
            <a:normAutofit fontScale="77500" lnSpcReduction="20000"/>
          </a:bodyPr>
          <a:lstStyle/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latin typeface="Aptos" panose="020B0004020202020204" pitchFamily="34" charset="0"/>
              </a:rPr>
              <a:t>Creates a task force to examine open disaster claims, </a:t>
            </a:r>
            <a:r>
              <a:rPr lang="en-US" sz="2100" dirty="0">
                <a:latin typeface="Aptos" panose="020B0004020202020204" pitchFamily="34" charset="0"/>
              </a:rPr>
              <a:t>which would be tasked with making recommendations to expedite closeout of existing disaster claims.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2100" b="1" dirty="0">
                <a:latin typeface="Aptos" panose="020B0004020202020204" pitchFamily="34" charset="0"/>
              </a:rPr>
              <a:t>:</a:t>
            </a:r>
            <a:r>
              <a:rPr lang="en-US" sz="2100" b="1" dirty="0">
                <a:solidFill>
                  <a:srgbClr val="00B050"/>
                </a:solidFill>
                <a:latin typeface="Aptos" panose="020B0004020202020204" pitchFamily="34" charset="0"/>
              </a:rPr>
              <a:t> </a:t>
            </a:r>
            <a:r>
              <a:rPr lang="en-US" sz="2100" b="1" dirty="0">
                <a:latin typeface="Aptos" panose="020B0004020202020204" pitchFamily="34" charset="0"/>
              </a:rPr>
              <a:t>Streamlines permitting process and expedites environmental and historic preservation reviews </a:t>
            </a:r>
            <a:r>
              <a:rPr lang="en-US" sz="2100" dirty="0">
                <a:latin typeface="Aptos" panose="020B0004020202020204" pitchFamily="34" charset="0"/>
              </a:rPr>
              <a:t>by allowing for waivers on already disturbed land, including building up to current codes and including mitigation measures.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latin typeface="Aptos" panose="020B0004020202020204" pitchFamily="34" charset="0"/>
              </a:rPr>
              <a:t>Ensures effective and timely debris removal processes </a:t>
            </a:r>
            <a:r>
              <a:rPr lang="en-US" sz="2100" dirty="0">
                <a:latin typeface="Aptos" panose="020B0004020202020204" pitchFamily="34" charset="0"/>
              </a:rPr>
              <a:t>by prohibiting any additional requirements from the President that may slow clean up.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2100" b="1" dirty="0">
                <a:latin typeface="Aptos" panose="020B0004020202020204" pitchFamily="34" charset="0"/>
              </a:rPr>
              <a:t>:</a:t>
            </a:r>
            <a:r>
              <a:rPr lang="en-US" sz="2100" b="1" dirty="0">
                <a:solidFill>
                  <a:srgbClr val="00B050"/>
                </a:solidFill>
                <a:latin typeface="Aptos" panose="020B0004020202020204" pitchFamily="34" charset="0"/>
              </a:rPr>
              <a:t> </a:t>
            </a:r>
            <a:r>
              <a:rPr lang="en-US" sz="2100" b="1" dirty="0">
                <a:latin typeface="Aptos" panose="020B0004020202020204" pitchFamily="34" charset="0"/>
              </a:rPr>
              <a:t>Incorporates the </a:t>
            </a:r>
            <a:r>
              <a:rPr lang="en-US" sz="2100" b="1" i="1" dirty="0">
                <a:latin typeface="Aptos" panose="020B0004020202020204" pitchFamily="34" charset="0"/>
              </a:rPr>
              <a:t>Disaster Management Costs Modernization Act, </a:t>
            </a:r>
            <a:r>
              <a:rPr lang="en-US" sz="2100" dirty="0">
                <a:latin typeface="Aptos" panose="020B0004020202020204" pitchFamily="34" charset="0"/>
              </a:rPr>
              <a:t>which would allow for management costs to be spread across multiple disasters.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latin typeface="Aptos" panose="020B0004020202020204" pitchFamily="34" charset="0"/>
              </a:rPr>
              <a:t>Creates incident period advisory panel</a:t>
            </a:r>
            <a:r>
              <a:rPr lang="en-US" sz="2100" dirty="0">
                <a:latin typeface="Aptos" panose="020B0004020202020204" pitchFamily="34" charset="0"/>
              </a:rPr>
              <a:t> </a:t>
            </a:r>
            <a:r>
              <a:rPr lang="en-US" sz="2100" b="1" dirty="0">
                <a:latin typeface="Aptos" panose="020B0004020202020204" pitchFamily="34" charset="0"/>
              </a:rPr>
              <a:t>with at least two county representatives </a:t>
            </a:r>
            <a:r>
              <a:rPr lang="en-US" sz="2100" dirty="0">
                <a:latin typeface="Aptos" panose="020B0004020202020204" pitchFamily="34" charset="0"/>
              </a:rPr>
              <a:t>to provide recommendations on reforming the incident period process.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latin typeface="Aptos" panose="020B0004020202020204" pitchFamily="34" charset="0"/>
              </a:rPr>
              <a:t>Incorporates the </a:t>
            </a:r>
            <a:r>
              <a:rPr lang="en-US" sz="2100" b="1" i="1" dirty="0">
                <a:latin typeface="Aptos" panose="020B0004020202020204" pitchFamily="34" charset="0"/>
              </a:rPr>
              <a:t>Fire Management Assistance Grants (FMAG) for Tribal Governments Act, </a:t>
            </a:r>
            <a:r>
              <a:rPr lang="en-US" sz="2100" dirty="0">
                <a:latin typeface="Aptos" panose="020B0004020202020204" pitchFamily="34" charset="0"/>
              </a:rPr>
              <a:t>which would allow for tribal governments to directly request FMAG declarations.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latin typeface="Aptos" panose="020B0004020202020204" pitchFamily="34" charset="0"/>
              </a:rPr>
              <a:t>Allows for reimbursement for sheltering of emergency response personnel for up to six months after a declared disaster. </a:t>
            </a:r>
            <a:endParaRPr lang="en-US" sz="2100" dirty="0">
              <a:latin typeface="Aptos" panose="020B00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2100" dirty="0">
              <a:latin typeface="Aptos" panose="020B00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r>
              <a:rPr lang="en-US" sz="21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2100" b="1" dirty="0">
                <a:latin typeface="Aptos" panose="020B0004020202020204" pitchFamily="34" charset="0"/>
              </a:rPr>
              <a:t>:</a:t>
            </a:r>
            <a:r>
              <a:rPr lang="en-US" sz="2100" b="1" dirty="0">
                <a:solidFill>
                  <a:srgbClr val="00B050"/>
                </a:solidFill>
                <a:latin typeface="Aptos" panose="020B0004020202020204" pitchFamily="34" charset="0"/>
              </a:rPr>
              <a:t> </a:t>
            </a:r>
            <a:r>
              <a:rPr lang="en-US" sz="2100" dirty="0">
                <a:latin typeface="Aptos" panose="020B0004020202020204" pitchFamily="34" charset="0"/>
              </a:rPr>
              <a:t>Clarifies that under federal procurement regulations as it relates to PA, </a:t>
            </a:r>
            <a:r>
              <a:rPr lang="en-US" sz="2100" b="1" dirty="0">
                <a:latin typeface="Aptos" panose="020B0004020202020204" pitchFamily="34" charset="0"/>
              </a:rPr>
              <a:t>counties shall be treated as states</a:t>
            </a:r>
            <a:r>
              <a:rPr lang="en-US" sz="2100" dirty="0">
                <a:latin typeface="Aptos" panose="020B0004020202020204" pitchFamily="34" charset="0"/>
              </a:rPr>
              <a:t>, allowing for expedited procurement processes and removing bureaucratic red tape.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Aptos" panose="020B00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ptos" panose="020B00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5" name="AutoShape 4" descr="3 Post-Hurricane Safety Precautions for Facility Managers - AlertMedia">
            <a:extLst>
              <a:ext uri="{FF2B5EF4-FFF2-40B4-BE49-F238E27FC236}">
                <a16:creationId xmlns:a16="http://schemas.microsoft.com/office/drawing/2014/main" id="{B2A45012-6CEA-C76B-709C-07612ED0E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342"/>
            <a:ext cx="3279058" cy="32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15A73-072B-42E0-6410-29ABCFE9CC50}"/>
              </a:ext>
            </a:extLst>
          </p:cNvPr>
          <p:cNvSpPr txBox="1"/>
          <p:nvPr/>
        </p:nvSpPr>
        <p:spPr>
          <a:xfrm>
            <a:off x="4941" y="6412189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ber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2FDBBA8B-987A-5E12-E156-826C2DC4EE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9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FD12-9340-957F-892E-7B01D79B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kern="1200" dirty="0">
                <a:solidFill>
                  <a:schemeClr val="tx1"/>
                </a:solidFill>
                <a:latin typeface="Aptos" panose="020B0004020202020204" pitchFamily="34" charset="0"/>
              </a:rPr>
              <a:t>Individual Assistance Program Reforms </a:t>
            </a:r>
          </a:p>
        </p:txBody>
      </p:sp>
      <p:pic>
        <p:nvPicPr>
          <p:cNvPr id="17" name="Picture 2" descr="Free Flooded Residential Area Image | Download at StockCake">
            <a:extLst>
              <a:ext uri="{FF2B5EF4-FFF2-40B4-BE49-F238E27FC236}">
                <a16:creationId xmlns:a16="http://schemas.microsoft.com/office/drawing/2014/main" id="{20B320D2-A294-8051-DDA6-7EA4B33AB43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208" y="2338006"/>
            <a:ext cx="5232400" cy="29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F717A-90F2-B432-EB80-99B376105173}"/>
              </a:ext>
            </a:extLst>
          </p:cNvPr>
          <p:cNvSpPr txBox="1"/>
          <p:nvPr/>
        </p:nvSpPr>
        <p:spPr>
          <a:xfrm>
            <a:off x="4941" y="6412189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October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6D13A1-B64F-7BFD-2EA4-08F96251F651}"/>
              </a:ext>
            </a:extLst>
          </p:cNvPr>
          <p:cNvSpPr txBox="1"/>
          <p:nvPr/>
        </p:nvSpPr>
        <p:spPr>
          <a:xfrm>
            <a:off x="5613787" y="933767"/>
            <a:ext cx="638952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1600" b="1" dirty="0">
                <a:latin typeface="Aptos" panose="020B0004020202020204" pitchFamily="34" charset="0"/>
              </a:rPr>
              <a:t>: Creates a universal disaster application for survivors </a:t>
            </a:r>
            <a:r>
              <a:rPr lang="en-US" sz="1600" dirty="0">
                <a:latin typeface="Aptos" panose="020B0004020202020204" pitchFamily="34" charset="0"/>
              </a:rPr>
              <a:t>for programs across FEMA, HUD, SBA and USDA.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Duplication of benefits: </a:t>
            </a:r>
            <a:r>
              <a:rPr lang="en-US" sz="1600" dirty="0">
                <a:latin typeface="Aptos" panose="020B0004020202020204" pitchFamily="34" charset="0"/>
              </a:rPr>
              <a:t>Clarifies that receipt of a disaster loan or charitable donation does not make an individual ineligible for FEMA’s Individuals and Households Program. </a:t>
            </a:r>
          </a:p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Authorizes permanent home repairs when more cost-effective than temporary housing</a:t>
            </a:r>
            <a:r>
              <a:rPr lang="en-US" sz="1600" dirty="0">
                <a:latin typeface="Aptos" panose="020B0004020202020204" pitchFamily="34" charset="0"/>
              </a:rPr>
              <a:t> and removes the requirement that homes be uninhabitable to qualify for hazard mitigation assistance.</a:t>
            </a: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Allows direct aid for repairing disaster-damaged homes </a:t>
            </a:r>
            <a:r>
              <a:rPr lang="en-US" sz="1600" dirty="0">
                <a:latin typeface="Aptos" panose="020B0004020202020204" pitchFamily="34" charset="0"/>
              </a:rPr>
              <a:t>when financial assistance falls short, with a focus on people with disabilities and mitigation efforts.</a:t>
            </a: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Assistance denial letters: </a:t>
            </a:r>
            <a:r>
              <a:rPr lang="en-US" sz="1600" dirty="0">
                <a:latin typeface="Aptos" panose="020B0004020202020204" pitchFamily="34" charset="0"/>
              </a:rPr>
              <a:t>Prevents denial letters being sent before insurance claims are fully resolved.</a:t>
            </a:r>
          </a:p>
          <a:p>
            <a:pPr marL="27432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Directs the Administrator to provide alternative methods </a:t>
            </a:r>
            <a:r>
              <a:rPr lang="en-US" sz="1600" dirty="0">
                <a:latin typeface="Aptos" panose="020B0004020202020204" pitchFamily="34" charset="0"/>
              </a:rPr>
              <a:t>to determine assistance eligibility beyond a physical address. </a:t>
            </a:r>
          </a:p>
          <a:p>
            <a:pPr marL="4572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23" name="Picture 22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06347F40-95E1-94A4-691B-6B2E5280BA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2BE8-6F43-4B76-4355-A7FC5F02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Aptos" panose="020B0004020202020204" pitchFamily="34" charset="0"/>
              </a:rPr>
              <a:t>Mitigation Reforms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1BA7B-9D81-A30E-96D2-554BDBCECA73}"/>
              </a:ext>
            </a:extLst>
          </p:cNvPr>
          <p:cNvSpPr txBox="1"/>
          <p:nvPr/>
        </p:nvSpPr>
        <p:spPr>
          <a:xfrm>
            <a:off x="4941" y="6412189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 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2A3B20-F701-94D0-0286-9E493435707E}"/>
              </a:ext>
            </a:extLst>
          </p:cNvPr>
          <p:cNvSpPr txBox="1"/>
          <p:nvPr/>
        </p:nvSpPr>
        <p:spPr>
          <a:xfrm>
            <a:off x="521208" y="1591056"/>
            <a:ext cx="107072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1600" b="1" dirty="0">
                <a:latin typeface="Aptos" panose="020B0004020202020204" pitchFamily="34" charset="0"/>
              </a:rPr>
              <a:t>: Restructures FEMA’s pre-disaster mitigation program </a:t>
            </a:r>
            <a:r>
              <a:rPr lang="en-US" sz="1600" dirty="0">
                <a:latin typeface="Aptos" panose="020B0004020202020204" pitchFamily="34" charset="0"/>
              </a:rPr>
              <a:t>by transitioning it from a competitive program to a formula-based grant. 50 percent of all funds would be required to be passed through to localities.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40 percent distributed equally among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20 percent allocated based on vulnerability to natural disasters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20 percent allocated based on state population and lower median income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20 percent based on the number of economically distressed or rural communities</a:t>
            </a:r>
          </a:p>
          <a:p>
            <a:pPr lvl="1"/>
            <a:r>
              <a:rPr lang="en-US" sz="1600" dirty="0"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Establishes new state mitigation project plan process </a:t>
            </a:r>
            <a:r>
              <a:rPr lang="en-US" sz="1600" dirty="0">
                <a:latin typeface="Aptos" panose="020B0004020202020204" pitchFamily="34" charset="0"/>
              </a:rPr>
              <a:t>that would require each state to submit a list of projects for preapproval.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The plans would be required to have </a:t>
            </a:r>
            <a:r>
              <a:rPr lang="en-US" sz="1600" b="1" dirty="0">
                <a:latin typeface="Aptos" panose="020B0004020202020204" pitchFamily="34" charset="0"/>
              </a:rPr>
              <a:t>at least one </a:t>
            </a:r>
            <a:r>
              <a:rPr lang="en-US" sz="1600" dirty="0">
                <a:latin typeface="Aptos" panose="020B0004020202020204" pitchFamily="34" charset="0"/>
              </a:rPr>
              <a:t>project per county in each state.</a:t>
            </a:r>
          </a:p>
          <a:p>
            <a:pPr lvl="1"/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Allows for the combining </a:t>
            </a:r>
            <a:r>
              <a:rPr lang="en-US" sz="1600" b="1">
                <a:latin typeface="Aptos" panose="020B0004020202020204" pitchFamily="34" charset="0"/>
              </a:rPr>
              <a:t>of pre </a:t>
            </a:r>
            <a:r>
              <a:rPr lang="en-US" sz="1600" b="1" dirty="0">
                <a:latin typeface="Aptos" panose="020B0004020202020204" pitchFamily="34" charset="0"/>
              </a:rPr>
              <a:t>and post disaster hazard mitigation funding for large, innovative mitigation projects. </a:t>
            </a:r>
          </a:p>
          <a:p>
            <a:endParaRPr lang="en-US" sz="1600" b="1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Creates a consolidated application form for pre and post disaster hazard mitigation funding. </a:t>
            </a:r>
          </a:p>
        </p:txBody>
      </p:sp>
      <p:pic>
        <p:nvPicPr>
          <p:cNvPr id="14" name="Picture 13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0DDC1574-9F9B-5A0B-E8A3-E4090D6A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D19CB-3831-13E3-8232-1DBF42F5A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70871-1E7F-029F-58EA-EB014EAD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656340" cy="428853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ptos" panose="020B0004020202020204" pitchFamily="34" charset="0"/>
              </a:rPr>
              <a:t>Transparency and Oversight Reforms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7FA325-A6A2-DDD2-DD08-FADB15369F39}"/>
              </a:ext>
            </a:extLst>
          </p:cNvPr>
          <p:cNvSpPr txBox="1"/>
          <p:nvPr/>
        </p:nvSpPr>
        <p:spPr>
          <a:xfrm>
            <a:off x="4941" y="6412189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 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E81D0-262F-EF06-2B76-E7D19EEB7986}"/>
              </a:ext>
            </a:extLst>
          </p:cNvPr>
          <p:cNvSpPr txBox="1"/>
          <p:nvPr/>
        </p:nvSpPr>
        <p:spPr>
          <a:xfrm>
            <a:off x="521208" y="1591056"/>
            <a:ext cx="115134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1600" b="1" dirty="0">
                <a:latin typeface="Aptos" panose="020B0004020202020204" pitchFamily="34" charset="0"/>
              </a:rPr>
              <a:t>: Creates a publicly available Public Assistance dashboard </a:t>
            </a:r>
            <a:r>
              <a:rPr lang="en-US" sz="1600" dirty="0">
                <a:latin typeface="Aptos" panose="020B0004020202020204" pitchFamily="34" charset="0"/>
              </a:rPr>
              <a:t>that will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Information on each PA cost estimate following each major disaster declaration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Status of agency review and approval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Explanation for any cost estimate that is not approved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Project-level progress reports </a:t>
            </a:r>
          </a:p>
          <a:p>
            <a:pPr lvl="1"/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Aptos" panose="020B0004020202020204" pitchFamily="34" charset="0"/>
              </a:rPr>
              <a:t>NACo advocacy win</a:t>
            </a:r>
            <a:r>
              <a:rPr lang="en-US" sz="1600" b="1" dirty="0">
                <a:latin typeface="Aptos" panose="020B0004020202020204" pitchFamily="34" charset="0"/>
              </a:rPr>
              <a:t>: Creates a publicly available Individual Assistance dashboard </a:t>
            </a:r>
            <a:r>
              <a:rPr lang="en-US" sz="1600" dirty="0">
                <a:latin typeface="Aptos" panose="020B0004020202020204" pitchFamily="34" charset="0"/>
              </a:rPr>
              <a:t>that will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Number of applicants for IA following each major disaster declaration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Number of approved or denied applicants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Total amount of funding distributed </a:t>
            </a:r>
          </a:p>
          <a:p>
            <a:pPr lvl="1"/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Requires the Comptroller General to produce a report on existing regulations and policies </a:t>
            </a:r>
            <a:r>
              <a:rPr lang="en-US" sz="1600" dirty="0">
                <a:latin typeface="Aptos" panose="020B0004020202020204" pitchFamily="34" charset="0"/>
              </a:rPr>
              <a:t>and provide recommendations for removing or reforming these regulations to speed up processes and decrease administrative burdens.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Requires the creation and maintenance of a federal database </a:t>
            </a:r>
            <a:r>
              <a:rPr lang="en-US" sz="1600" dirty="0">
                <a:latin typeface="Aptos" panose="020B0004020202020204" pitchFamily="34" charset="0"/>
              </a:rPr>
              <a:t>that displays all federal assistance distributed by FEMA, SBA and HUD. </a:t>
            </a:r>
          </a:p>
        </p:txBody>
      </p:sp>
      <p:pic>
        <p:nvPicPr>
          <p:cNvPr id="8" name="Picture 7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84DF98F2-84C0-C663-DBC3-8751353530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F2BF0-0F1E-15B3-7DD0-1A11E62CE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910DE689-3055-1016-029D-743074993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2D71E43-9DBF-48A7-56E5-DF5AB086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5CF3DAE-31E5-CB5C-DC3A-E10BE781D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41B3FE6-856F-FBB8-5936-32D7E8871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55542A-A7EB-01EC-1CF7-5080A5BC8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5331A-7AD9-CA16-06FD-9AF9A30D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501549"/>
            <a:ext cx="3568190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Next Steps &amp; Advocacy Op</a:t>
            </a:r>
            <a:r>
              <a:rPr lang="en-US" sz="4000" b="1" dirty="0">
                <a:solidFill>
                  <a:srgbClr val="FFFFFF"/>
                </a:solidFill>
              </a:rPr>
              <a:t>portunities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A1C5E2-3325-8A60-AA31-42397AE04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312845"/>
              </p:ext>
            </p:extLst>
          </p:nvPr>
        </p:nvGraphicFramePr>
        <p:xfrm>
          <a:off x="4276400" y="326673"/>
          <a:ext cx="7743804" cy="6107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CD8EC3-931D-A85E-F45C-6B9895FC4A49}"/>
              </a:ext>
            </a:extLst>
          </p:cNvPr>
          <p:cNvSpPr txBox="1"/>
          <p:nvPr/>
        </p:nvSpPr>
        <p:spPr>
          <a:xfrm>
            <a:off x="4274262" y="6437813"/>
            <a:ext cx="7617936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 October 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DA8FA-6731-CAC4-B34E-283088DEF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849" y="4263726"/>
            <a:ext cx="1800375" cy="1800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BD3FB-8C7F-B927-2D59-AE3BF3F5C90D}"/>
              </a:ext>
            </a:extLst>
          </p:cNvPr>
          <p:cNvSpPr txBox="1"/>
          <p:nvPr/>
        </p:nvSpPr>
        <p:spPr>
          <a:xfrm>
            <a:off x="761787" y="6144034"/>
            <a:ext cx="2262385" cy="530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Access the </a:t>
            </a: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ptos Display" panose="02110004020202020204"/>
              </a:rPr>
              <a:t>congressional form letter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"/>
          <p:cNvGrpSpPr/>
          <p:nvPr/>
        </p:nvGrpSpPr>
        <p:grpSpPr>
          <a:xfrm>
            <a:off x="504454" y="3429002"/>
            <a:ext cx="11350831" cy="2995264"/>
            <a:chOff x="0" y="0"/>
            <a:chExt cx="22713486" cy="5993649"/>
          </a:xfrm>
        </p:grpSpPr>
        <p:grpSp>
          <p:nvGrpSpPr>
            <p:cNvPr id="241" name="Group"/>
            <p:cNvGrpSpPr/>
            <p:nvPr/>
          </p:nvGrpSpPr>
          <p:grpSpPr>
            <a:xfrm>
              <a:off x="0" y="0"/>
              <a:ext cx="16889408" cy="5993649"/>
              <a:chOff x="0" y="0"/>
              <a:chExt cx="16889407" cy="5993647"/>
            </a:xfrm>
          </p:grpSpPr>
          <p:pic>
            <p:nvPicPr>
              <p:cNvPr id="237" name="F3E2FCBD-5447-454D-9FD8-1AEB3A58A41A-L0-001.png" descr="F3E2FCBD-5447-454D-9FD8-1AEB3A58A41A-L0-001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6889407" cy="5061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0" name="Rectangle 3"/>
              <p:cNvSpPr/>
              <p:nvPr/>
            </p:nvSpPr>
            <p:spPr>
              <a:xfrm>
                <a:off x="0" y="5276460"/>
                <a:ext cx="16889405" cy="717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2848" tIns="22848" rIns="22848" bIns="22848" numCol="1" anchor="t">
                <a:spAutoFit/>
              </a:bodyPr>
              <a:lstStyle>
                <a:lvl1pPr defTabSz="1828800">
                  <a:lnSpc>
                    <a:spcPct val="125000"/>
                  </a:lnSpc>
                  <a:defRPr sz="2600" b="0" spc="1950">
                    <a:solidFill>
                      <a:srgbClr val="535353"/>
                    </a:solidFill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ctr" defTabSz="1828754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1200" cap="none" spc="651" normalizeH="0" baseline="0" noProof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Helvetica"/>
                    <a:cs typeface="Helvetica"/>
                    <a:sym typeface="Helvetica"/>
                  </a:rPr>
                  <a:t>STRONGER COUNTIES. </a:t>
                </a:r>
                <a:r>
                  <a:rPr kumimoji="0" sz="1800" b="0" i="0" u="none" strike="noStrike" kern="1200" cap="none" spc="651" normalizeH="0" baseline="0" noProof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Helvetica"/>
                    <a:cs typeface="Helvetica"/>
                    <a:sym typeface="Helvetica"/>
                  </a:rPr>
                  <a:t>STRONGER AMERICA</a:t>
                </a:r>
                <a:r>
                  <a:rPr kumimoji="0" sz="1300" b="0" i="0" u="none" strike="noStrike" kern="1200" cap="none" spc="1951" normalizeH="0" baseline="0" noProof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>
                      <a:solidFill>
                        <a:srgbClr val="FFFFFF"/>
                      </a:solidFill>
                    </a:uFill>
                    <a:latin typeface="Helvetica"/>
                    <a:cs typeface="Helvetica"/>
                    <a:sym typeface="Helvetica"/>
                  </a:rPr>
                  <a:t>.</a:t>
                </a:r>
              </a:p>
            </p:txBody>
          </p:sp>
        </p:grpSp>
        <p:sp>
          <p:nvSpPr>
            <p:cNvPr id="242" name="Rectangle 21"/>
            <p:cNvSpPr/>
            <p:nvPr/>
          </p:nvSpPr>
          <p:spPr>
            <a:xfrm>
              <a:off x="17263198" y="0"/>
              <a:ext cx="18896" cy="5761601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/>
          </p:spPr>
          <p:txBody>
            <a:bodyPr wrap="square" lIns="22847" tIns="22847" rIns="22847" bIns="22847" numCol="1" anchor="ctr">
              <a:noAutofit/>
            </a:bodyPr>
            <a:lstStyle/>
            <a:p>
              <a:pPr marL="0" marR="0" lvl="0" indent="0" algn="l" defTabSz="9137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grpSp>
          <p:nvGrpSpPr>
            <p:cNvPr id="245" name="Group"/>
            <p:cNvGrpSpPr/>
            <p:nvPr/>
          </p:nvGrpSpPr>
          <p:grpSpPr>
            <a:xfrm>
              <a:off x="17673640" y="828704"/>
              <a:ext cx="5039846" cy="4104193"/>
              <a:chOff x="0" y="0"/>
              <a:chExt cx="5039844" cy="4104191"/>
            </a:xfrm>
          </p:grpSpPr>
          <p:sp>
            <p:nvSpPr>
              <p:cNvPr id="243" name="fb.com/NACoDC…"/>
              <p:cNvSpPr txBox="1"/>
              <p:nvPr/>
            </p:nvSpPr>
            <p:spPr>
              <a:xfrm>
                <a:off x="0" y="2277081"/>
                <a:ext cx="4122948" cy="18271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387" tIns="25387" rIns="25387" bIns="25387" numCol="1" anchor="t">
                <a:noAutofit/>
              </a:bodyPr>
              <a:lstStyle/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fb.com/NACoDC</a:t>
                </a:r>
              </a:p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@NACoTweets</a:t>
                </a:r>
              </a:p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youtube.com/NACoVideo</a:t>
                </a:r>
              </a:p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linkedin.com/company/NACoDC</a:t>
                </a:r>
              </a:p>
            </p:txBody>
          </p:sp>
          <p:sp>
            <p:nvSpPr>
              <p:cNvPr id="244" name="National Association of Counties…"/>
              <p:cNvSpPr txBox="1"/>
              <p:nvPr/>
            </p:nvSpPr>
            <p:spPr>
              <a:xfrm>
                <a:off x="0" y="0"/>
                <a:ext cx="5039844" cy="20366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387" tIns="25387" rIns="25387" bIns="25387" numCol="1" anchor="t">
                <a:noAutofit/>
              </a:bodyPr>
              <a:lstStyle/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National Association of Counties</a:t>
                </a:r>
              </a:p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660 North Capitol Street, N.W. | Suite 400</a:t>
                </a:r>
              </a:p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Washington, D.C. 20001</a:t>
                </a:r>
              </a:p>
              <a:p>
                <a:pPr marL="0" marR="0" lvl="0" indent="0" algn="l" defTabSz="228481" rtl="0" eaLnBrk="1" fontAlgn="auto" latinLnBrk="0" hangingPunct="1">
                  <a:lnSpc>
                    <a:spcPct val="15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>
                    <a:solidFill>
                      <a:srgbClr val="00669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999" b="0" i="0" u="none" strike="noStrike" kern="1200" cap="none" spc="0" normalizeH="0" baseline="0" noProof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202.393.6226 • www.NACo.org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383977-2073-4506-AB96-19A452202AF2}"/>
              </a:ext>
            </a:extLst>
          </p:cNvPr>
          <p:cNvSpPr txBox="1"/>
          <p:nvPr/>
        </p:nvSpPr>
        <p:spPr>
          <a:xfrm>
            <a:off x="504453" y="497306"/>
            <a:ext cx="110722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Brett Mattson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Legislative Director – Justice &amp; Public Safety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bmattson@naco.org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202.942.4234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258730-239E-4A92-B754-B455D584FE18}"/>
              </a:ext>
            </a:extLst>
          </p:cNvPr>
          <p:cNvCxnSpPr/>
          <p:nvPr/>
        </p:nvCxnSpPr>
        <p:spPr>
          <a:xfrm>
            <a:off x="945047" y="1307809"/>
            <a:ext cx="10301908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B58CD-5DD0-31C6-FFD1-8CEBF6C3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C17AB92-5EE8-CBC1-4AD7-18DF17B1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8" b="5733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E6182D93-AD63-1CDF-D636-9C334BA5A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CD593-EE5D-AC7C-5EBC-AD3F1A0FB5CA}"/>
              </a:ext>
            </a:extLst>
          </p:cNvPr>
          <p:cNvSpPr txBox="1"/>
          <p:nvPr/>
        </p:nvSpPr>
        <p:spPr>
          <a:xfrm>
            <a:off x="523876" y="5317240"/>
            <a:ext cx="9298550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NACo Intergovernmental Disaster Reform Task Force Advocacy </a:t>
            </a:r>
          </a:p>
        </p:txBody>
      </p: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81E1C183-C373-F232-5838-0AAFE750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275C6661-34C5-3418-5C8C-528BBACDC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1B641B-5277-D182-0A2F-EC26D332F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217" y="5106399"/>
            <a:ext cx="1164035" cy="1164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EE1449-2837-77C2-68A3-7E1D1E7F49CB}"/>
              </a:ext>
            </a:extLst>
          </p:cNvPr>
          <p:cNvSpPr txBox="1"/>
          <p:nvPr/>
        </p:nvSpPr>
        <p:spPr>
          <a:xfrm>
            <a:off x="9960077" y="6267929"/>
            <a:ext cx="1874546" cy="5305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Access the Task Force Landing Page </a:t>
            </a:r>
          </a:p>
        </p:txBody>
      </p:sp>
    </p:spTree>
    <p:extLst>
      <p:ext uri="{BB962C8B-B14F-4D97-AF65-F5344CB8AC3E}">
        <p14:creationId xmlns:p14="http://schemas.microsoft.com/office/powerpoint/2010/main" val="265563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A869C-7519-EDD4-9F09-C1F0540D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A group of people standing in an office&#10;&#10;AI-generated content may be incorrect.">
            <a:extLst>
              <a:ext uri="{FF2B5EF4-FFF2-40B4-BE49-F238E27FC236}">
                <a16:creationId xmlns:a16="http://schemas.microsoft.com/office/drawing/2014/main" id="{186CB96D-C5B3-CFA5-C94D-13039F66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>
            <a:fillRect/>
          </a:stretch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71AFBC55-1C1C-6A36-1B1F-9C2200DB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r="-3" b="40703"/>
          <a:stretch>
            <a:fillRect/>
          </a:stretch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5627C45E-55E9-6C1E-1B9C-9218A87AA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2"/>
          <a:stretch>
            <a:fillRect/>
          </a:stretch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people standing in a room with flags&#10;&#10;AI-generated content may be incorrect.">
            <a:extLst>
              <a:ext uri="{FF2B5EF4-FFF2-40B4-BE49-F238E27FC236}">
                <a16:creationId xmlns:a16="http://schemas.microsoft.com/office/drawing/2014/main" id="{7FA72C02-5346-3205-71E0-3E10E9C4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>
            <a:fillRect/>
          </a:stretch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92ABAFC6-B30F-716B-A060-7020E0C5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2" r="-4" b="10355"/>
          <a:stretch>
            <a:fillRect/>
          </a:stretch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2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F4FC4-B4AB-2E10-1443-C8E412646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1CA8E5-A741-7293-D067-FDAC56BEE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91FDD-6709-DD5E-077A-BB0EDC8CA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8A9B80-2695-A72F-B75B-87B00D1B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58C3B8-A0DE-C1E7-08BB-9BB7C862F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25325E-35DE-4E74-B23B-D7816F6F2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6AA1A-A57F-8A52-6D98-4732CDA7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3" y="428083"/>
            <a:ext cx="9895951" cy="1033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Executive Order 14180: Council to Assess the Federal Emergency Management Agency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F9DF7DD4-069A-757C-625B-94195A6F3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606" y="350805"/>
            <a:ext cx="1513501" cy="722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74A58-1382-9167-00DB-EC3F250C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1765024"/>
            <a:ext cx="5636650" cy="4925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2972E-56C8-8A01-2E0A-29F2C32F5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793" y="1851283"/>
            <a:ext cx="923925" cy="923925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CC0D4B5-26C1-6EB6-2434-B35B827FDD0C}"/>
              </a:ext>
            </a:extLst>
          </p:cNvPr>
          <p:cNvGraphicFramePr/>
          <p:nvPr/>
        </p:nvGraphicFramePr>
        <p:xfrm>
          <a:off x="358554" y="1731065"/>
          <a:ext cx="5378890" cy="479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652A849-1463-7CBF-1987-0901E6E57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832" t="5017" r="4783" b="5307"/>
          <a:stretch/>
        </p:blipFill>
        <p:spPr>
          <a:xfrm>
            <a:off x="459350" y="3106146"/>
            <a:ext cx="745286" cy="7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6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437DC-1E7F-06B7-454E-895C5F0F7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D89F8D9E-ED5E-B101-71AF-E73F1288A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B50E24C-EECA-246D-E6C9-947C2D6CD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00A35A-96EB-B12F-3D47-664CB2D78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B3F3662-C2C8-A652-FD05-3B1A8AFB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24F6BE8-17F8-A443-D60E-D8BA9A112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F8ECC-C0B7-0852-15E8-99B6B720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672210"/>
            <a:ext cx="357687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Cancellation of the BRIC Grant </a:t>
            </a:r>
            <a:r>
              <a:rPr lang="en-US" sz="4000" b="1" dirty="0">
                <a:solidFill>
                  <a:srgbClr val="FFFFFF"/>
                </a:solidFill>
              </a:rPr>
              <a:t>P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rogram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EE74FB-1412-794E-CA23-91F2F1F9D0B0}"/>
              </a:ext>
            </a:extLst>
          </p:cNvPr>
          <p:cNvSpPr txBox="1">
            <a:spLocks/>
          </p:cNvSpPr>
          <p:nvPr/>
        </p:nvSpPr>
        <p:spPr>
          <a:xfrm>
            <a:off x="2392865" y="6456464"/>
            <a:ext cx="1430847" cy="520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NACo Blog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D96CB-66D5-1FA9-F2C4-FD0AED83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329" y="0"/>
            <a:ext cx="53446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31FBE3-4DA2-B682-25EF-5603FBAA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76" y="4810586"/>
            <a:ext cx="1568702" cy="15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A38D4-4978-18F7-68AB-F712E8C2E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E77D58CB-2593-B611-BDEE-F3385A6EE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1CF2376-21D4-83CE-F88F-09A377956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D4A53B7-51DA-E689-750A-89F10C6E9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BF8E0CC-BA3D-6C17-8373-CF1F1C54C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95C31F4D-97D5-0B92-EA59-6FF596C5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33394-FC6C-0BF6-0EED-15B2B8FE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672210"/>
            <a:ext cx="357687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FEMA Memorandum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54AD12-F2FB-5EE8-991A-026519A9F414}"/>
              </a:ext>
            </a:extLst>
          </p:cNvPr>
          <p:cNvSpPr txBox="1">
            <a:spLocks/>
          </p:cNvSpPr>
          <p:nvPr/>
        </p:nvSpPr>
        <p:spPr>
          <a:xfrm>
            <a:off x="2237569" y="6470957"/>
            <a:ext cx="1798969" cy="5208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View the Memo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02FA1-55F7-657D-19A7-3322CD23F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633" y="4774498"/>
            <a:ext cx="1548843" cy="1548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F4A45-3E27-9729-D8DB-D63C6F470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77" y="-17819"/>
            <a:ext cx="589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3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A6F31-A9C4-604C-3BB0-881309FD5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40EDF7F4-B2A0-C2DF-838E-4ECB54AC1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A45F154-9351-0080-E778-5186A768B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2C966FC-AC05-C0AB-B233-0206515FE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6AFA83D-97DC-8143-8737-A8335AD5D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C507653-97A4-CBF5-6A31-F87BB9510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F9E35-3F12-404D-2F60-A4110387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672210"/>
            <a:ext cx="357687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DHS Spending 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Memorandum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document with a blue pen&#10;&#10;AI-generated content may be incorrect.">
            <a:extLst>
              <a:ext uri="{FF2B5EF4-FFF2-40B4-BE49-F238E27FC236}">
                <a16:creationId xmlns:a16="http://schemas.microsoft.com/office/drawing/2014/main" id="{25A914B5-6BB3-2466-58AC-705FEDD1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62" y="478712"/>
            <a:ext cx="6382641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0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56FF05-E1B2-426C-90A1-6FCB24004ACA}"/>
              </a:ext>
            </a:extLst>
          </p:cNvPr>
          <p:cNvSpPr/>
          <p:nvPr/>
        </p:nvSpPr>
        <p:spPr>
          <a:xfrm>
            <a:off x="138855" y="153962"/>
            <a:ext cx="821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dirty="0">
                <a:solidFill>
                  <a:srgbClr val="00B0F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Fixing Emergency management for Americans (FEMA) Act (H.R.4669) Overview </a:t>
            </a:r>
            <a:endParaRPr kumimoji="0" lang="en-US" sz="30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5D6DD-8EB2-6C9B-9D9A-28E078B52DEA}"/>
              </a:ext>
            </a:extLst>
          </p:cNvPr>
          <p:cNvSpPr txBox="1"/>
          <p:nvPr/>
        </p:nvSpPr>
        <p:spPr>
          <a:xfrm>
            <a:off x="4941" y="6412189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 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C868E-29DB-B5A0-0F87-6898EB4E41A0}"/>
              </a:ext>
            </a:extLst>
          </p:cNvPr>
          <p:cNvSpPr txBox="1"/>
          <p:nvPr/>
        </p:nvSpPr>
        <p:spPr>
          <a:xfrm>
            <a:off x="8349446" y="4890357"/>
            <a:ext cx="265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Scan here to access NACo’s analysis of the bill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604C2A-8CA4-BB20-E909-2A6E7D777076}"/>
              </a:ext>
            </a:extLst>
          </p:cNvPr>
          <p:cNvSpPr txBox="1"/>
          <p:nvPr/>
        </p:nvSpPr>
        <p:spPr>
          <a:xfrm>
            <a:off x="294452" y="1307392"/>
            <a:ext cx="76957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July 24: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House Transportation and Infrastructure (</a:t>
            </a:r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T&amp;I)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Committee Chair Sam Graves (R-Mo.) and Ranking Member Rick Larsen (D-Wash.) introduce bipartisan FEMA Act.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September 3: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House T&amp;I Committee clears FEMA Act by an </a:t>
            </a:r>
            <a:r>
              <a:rPr kumimoji="0" lang="en-US" sz="16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overwhelming margin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of 57-3. 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noProof="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Key wins for counties: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Transitioning the Public Assistance Program from a reimbursement to a grant model, with the opportunity for grants to be made directly to counties. 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Streamlining environmental and historic preservation reviews. 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Creating a universal disaster application for disaster survivors. 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Restructuring of FEMA's pre-disaster mitigation program by moving it to a formula-based grant. 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Creating a Public Assistance dashboard that publicly displays information for each major disaster declaration.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Next steps:</a:t>
            </a:r>
            <a:r>
              <a:rPr lang="en-US" sz="1600" b="1" u="sng" dirty="0">
                <a:solidFill>
                  <a:prstClr val="black"/>
                </a:solidFill>
                <a:latin typeface="Aptos" panose="020B00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House floor vote pending. Discussions beginning on Senate companion.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8" name="Picture 7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534429B5-8E19-45D7-395F-B4B177E64E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10145-F579-8BFA-BAB6-4FC0C828F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246" y="1675794"/>
            <a:ext cx="3196406" cy="31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2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1EBC-D495-2809-67F8-1421FC2D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kern="1200" dirty="0">
                <a:latin typeface="Aptos" panose="020B0004020202020204" pitchFamily="34" charset="0"/>
              </a:rPr>
              <a:t>Establishing FEMA as a Cabinet-Level Agency and Outlining Roles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19112B5-F32B-67D9-E461-31A971E6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71" y="3071365"/>
            <a:ext cx="5292994" cy="29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2ECC7C-41D3-F2B2-3730-C23EF5881342}"/>
              </a:ext>
            </a:extLst>
          </p:cNvPr>
          <p:cNvSpPr txBox="1"/>
          <p:nvPr/>
        </p:nvSpPr>
        <p:spPr>
          <a:xfrm>
            <a:off x="6312310" y="1185495"/>
            <a:ext cx="558482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007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Establishes FEMA as a Cabinet-level agency, </a:t>
            </a:r>
            <a:r>
              <a:rPr lang="en-US" sz="1600" dirty="0">
                <a:latin typeface="Aptos" panose="020B0004020202020204" pitchFamily="34" charset="0"/>
              </a:rPr>
              <a:t>removing it from the U.S. Department of Homeland Security. 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Outlines criteria for being the FEMA Administrator and Deputy Administrator, </a:t>
            </a:r>
            <a:r>
              <a:rPr lang="en-US" sz="1600" dirty="0">
                <a:latin typeface="Aptos" panose="020B0004020202020204" pitchFamily="34" charset="0"/>
              </a:rPr>
              <a:t>including no less than five years of executive leadership and demonstrated understanding of emergency management. 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Maintains “All Hazards Approach” </a:t>
            </a:r>
            <a:r>
              <a:rPr lang="en-US" sz="1600" dirty="0">
                <a:latin typeface="Aptos" panose="020B0004020202020204" pitchFamily="34" charset="0"/>
              </a:rPr>
              <a:t>to disaster management.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56007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Calls for the creation of a new FEMA Veterans Advocate. 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dirty="0">
              <a:latin typeface="Aptos" panose="020B0004020202020204" pitchFamily="34" charset="0"/>
            </a:endParaRPr>
          </a:p>
          <a:p>
            <a:pPr marL="56007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ptos" panose="020B0004020202020204" pitchFamily="34" charset="0"/>
              </a:rPr>
              <a:t>Timeline: </a:t>
            </a:r>
            <a:r>
              <a:rPr lang="en-US" sz="1600" dirty="0">
                <a:latin typeface="Aptos" panose="020B0004020202020204" pitchFamily="34" charset="0"/>
              </a:rPr>
              <a:t>Includes a one-year timeline to establish FEMA as an independent agency. </a:t>
            </a:r>
            <a:endParaRPr lang="en-US" sz="1600" b="1" dirty="0">
              <a:latin typeface="Aptos" panose="020B0004020202020204" pitchFamily="34" charset="0"/>
            </a:endParaRPr>
          </a:p>
        </p:txBody>
      </p:sp>
      <p:pic>
        <p:nvPicPr>
          <p:cNvPr id="22" name="Picture 21" descr="A picture containing text, seat, table&#10;&#10;Description automatically generated">
            <a:extLst>
              <a:ext uri="{FF2B5EF4-FFF2-40B4-BE49-F238E27FC236}">
                <a16:creationId xmlns:a16="http://schemas.microsoft.com/office/drawing/2014/main" id="{A8BE4513-AC93-AABE-26C8-6EED2C3D90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89" y="302342"/>
            <a:ext cx="2070450" cy="559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6DBA99-C43D-636F-F801-4677B6C7F957}"/>
              </a:ext>
            </a:extLst>
          </p:cNvPr>
          <p:cNvSpPr txBox="1"/>
          <p:nvPr/>
        </p:nvSpPr>
        <p:spPr>
          <a:xfrm>
            <a:off x="149901" y="6401769"/>
            <a:ext cx="1189219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National Association of Counties | www.NACo.org |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 Light"/>
              </a:rPr>
              <a:t>October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 2025| </a:t>
            </a:r>
            <a:fld id="{24166567-CF70-4F9D-A3A7-2353F84C41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13317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1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1350</Words>
  <Application>Microsoft Office PowerPoint</Application>
  <PresentationFormat>Widescreen</PresentationFormat>
  <Paragraphs>156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acumin-pro</vt:lpstr>
      <vt:lpstr>Aptos</vt:lpstr>
      <vt:lpstr>Aptos Display</vt:lpstr>
      <vt:lpstr>Arial</vt:lpstr>
      <vt:lpstr>Bierstadt</vt:lpstr>
      <vt:lpstr>Calibri</vt:lpstr>
      <vt:lpstr>Calibri Light</vt:lpstr>
      <vt:lpstr>Franklin Gothic Book</vt:lpstr>
      <vt:lpstr>Helvetica</vt:lpstr>
      <vt:lpstr>GestaltVTI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Executive Order 14180: Council to Assess the Federal Emergency Management Agency</vt:lpstr>
      <vt:lpstr>Cancellation of the BRIC Grant Program</vt:lpstr>
      <vt:lpstr>FEMA Memorandum </vt:lpstr>
      <vt:lpstr>DHS Spending  Memorandum </vt:lpstr>
      <vt:lpstr>PowerPoint Presentation</vt:lpstr>
      <vt:lpstr>Establishing FEMA as a Cabinet-Level Agency and Outlining Roles </vt:lpstr>
      <vt:lpstr>Public Assistance Program Reforms </vt:lpstr>
      <vt:lpstr>Public Assistance Program Reforms </vt:lpstr>
      <vt:lpstr>Individual Assistance Program Reforms </vt:lpstr>
      <vt:lpstr>Mitigation Reforms </vt:lpstr>
      <vt:lpstr>Transparency and Oversight Reforms </vt:lpstr>
      <vt:lpstr>Next Steps &amp; Advocacy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Brett Mattson</dc:creator>
  <cp:lastModifiedBy>Brett Mattson</cp:lastModifiedBy>
  <cp:revision>8</cp:revision>
  <dcterms:created xsi:type="dcterms:W3CDTF">2025-07-28T21:13:04Z</dcterms:created>
  <dcterms:modified xsi:type="dcterms:W3CDTF">2025-10-09T17:52:32Z</dcterms:modified>
</cp:coreProperties>
</file>