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8288000" cy="10287000"/>
  <p:notesSz cx="6858000" cy="9144000"/>
  <p:embeddedFontLst>
    <p:embeddedFont>
      <p:font typeface="Biro Script Plus" panose="020B0604020202020204" charset="0"/>
      <p:regular r:id="rId26"/>
    </p:embeddedFont>
    <p:embeddedFont>
      <p:font typeface="DM Sans" pitchFamily="2" charset="0"/>
      <p:regular r:id="rId27"/>
    </p:embeddedFont>
    <p:embeddedFont>
      <p:font typeface="DM Sans Bold" charset="0"/>
      <p:regular r:id="rId28"/>
    </p:embeddedFont>
    <p:embeddedFont>
      <p:font typeface="DM Serif Display" pitchFamily="2" charset="0"/>
      <p:regular r:id="rId29"/>
    </p:embeddedFont>
    <p:embeddedFont>
      <p:font typeface="Palatino Linotype" panose="02040502050505030304" pitchFamily="18"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8" d="100"/>
          <a:sy n="68" d="100"/>
        </p:scale>
        <p:origin x="4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5DCCB"/>
        </a:solidFill>
        <a:effectLst/>
      </p:bgPr>
    </p:bg>
    <p:spTree>
      <p:nvGrpSpPr>
        <p:cNvPr id="1" name=""/>
        <p:cNvGrpSpPr/>
        <p:nvPr/>
      </p:nvGrpSpPr>
      <p:grpSpPr>
        <a:xfrm>
          <a:off x="0" y="0"/>
          <a:ext cx="0" cy="0"/>
          <a:chOff x="0" y="0"/>
          <a:chExt cx="0" cy="0"/>
        </a:xfrm>
      </p:grpSpPr>
      <p:sp>
        <p:nvSpPr>
          <p:cNvPr id="2" name="Freeform 2"/>
          <p:cNvSpPr/>
          <p:nvPr/>
        </p:nvSpPr>
        <p:spPr>
          <a:xfrm flipH="1">
            <a:off x="11940634" y="-138064"/>
            <a:ext cx="10563129" cy="10563129"/>
          </a:xfrm>
          <a:custGeom>
            <a:avLst/>
            <a:gdLst/>
            <a:ahLst/>
            <a:cxnLst/>
            <a:rect l="l" t="t" r="r" b="b"/>
            <a:pathLst>
              <a:path w="10563129" h="10563129">
                <a:moveTo>
                  <a:pt x="10563129" y="0"/>
                </a:moveTo>
                <a:lnTo>
                  <a:pt x="0" y="0"/>
                </a:lnTo>
                <a:lnTo>
                  <a:pt x="0" y="10563128"/>
                </a:lnTo>
                <a:lnTo>
                  <a:pt x="10563129" y="10563128"/>
                </a:lnTo>
                <a:lnTo>
                  <a:pt x="10563129"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3" name="TextBox 3"/>
          <p:cNvSpPr txBox="1"/>
          <p:nvPr/>
        </p:nvSpPr>
        <p:spPr>
          <a:xfrm>
            <a:off x="1093661" y="1279533"/>
            <a:ext cx="14519178" cy="3863967"/>
          </a:xfrm>
          <a:prstGeom prst="rect">
            <a:avLst/>
          </a:prstGeom>
        </p:spPr>
        <p:txBody>
          <a:bodyPr lIns="0" tIns="0" rIns="0" bIns="0" rtlCol="0" anchor="t">
            <a:spAutoFit/>
          </a:bodyPr>
          <a:lstStyle/>
          <a:p>
            <a:pPr algn="l">
              <a:lnSpc>
                <a:spcPts val="9999"/>
              </a:lnSpc>
            </a:pPr>
            <a:r>
              <a:rPr lang="en-US" sz="9999" spc="-299">
                <a:solidFill>
                  <a:srgbClr val="25201A"/>
                </a:solidFill>
                <a:latin typeface="DM Serif Display"/>
                <a:ea typeface="DM Serif Display"/>
                <a:cs typeface="DM Serif Display"/>
                <a:sym typeface="DM Serif Display"/>
              </a:rPr>
              <a:t>Juvenile Detention</a:t>
            </a:r>
          </a:p>
          <a:p>
            <a:pPr algn="l">
              <a:lnSpc>
                <a:spcPts val="9999"/>
              </a:lnSpc>
            </a:pPr>
            <a:r>
              <a:rPr lang="en-US" sz="9999" spc="-299">
                <a:solidFill>
                  <a:srgbClr val="25201A"/>
                </a:solidFill>
                <a:latin typeface="DM Serif Display"/>
                <a:ea typeface="DM Serif Display"/>
                <a:cs typeface="DM Serif Display"/>
                <a:sym typeface="DM Serif Display"/>
              </a:rPr>
              <a:t>Challenges in</a:t>
            </a:r>
          </a:p>
          <a:p>
            <a:pPr algn="l">
              <a:lnSpc>
                <a:spcPts val="9999"/>
              </a:lnSpc>
            </a:pPr>
            <a:r>
              <a:rPr lang="en-US" sz="9999" spc="-299">
                <a:solidFill>
                  <a:srgbClr val="25201A"/>
                </a:solidFill>
                <a:latin typeface="DM Serif Display"/>
                <a:ea typeface="DM Serif Display"/>
                <a:cs typeface="DM Serif Display"/>
                <a:sym typeface="DM Serif Display"/>
              </a:rPr>
              <a:t>Tennessee</a:t>
            </a:r>
          </a:p>
        </p:txBody>
      </p:sp>
      <p:sp>
        <p:nvSpPr>
          <p:cNvPr id="4" name="TextBox 4"/>
          <p:cNvSpPr txBox="1"/>
          <p:nvPr/>
        </p:nvSpPr>
        <p:spPr>
          <a:xfrm>
            <a:off x="1093661" y="8326755"/>
            <a:ext cx="7292069" cy="931545"/>
          </a:xfrm>
          <a:prstGeom prst="rect">
            <a:avLst/>
          </a:prstGeom>
        </p:spPr>
        <p:txBody>
          <a:bodyPr lIns="0" tIns="0" rIns="0" bIns="0" rtlCol="0" anchor="t">
            <a:spAutoFit/>
          </a:bodyPr>
          <a:lstStyle/>
          <a:p>
            <a:pPr algn="l">
              <a:lnSpc>
                <a:spcPts val="3779"/>
              </a:lnSpc>
            </a:pPr>
            <a:r>
              <a:rPr lang="en-US" sz="2699" spc="269">
                <a:solidFill>
                  <a:srgbClr val="25201A"/>
                </a:solidFill>
                <a:latin typeface="DM Sans"/>
                <a:ea typeface="DM Sans"/>
                <a:cs typeface="DM Sans"/>
                <a:sym typeface="DM Sans"/>
              </a:rPr>
              <a:t>TENNESSEE ADVISORY COMMISSION ON INTERGOVERNMENTAL RELATIONS</a:t>
            </a:r>
          </a:p>
        </p:txBody>
      </p:sp>
      <p:sp>
        <p:nvSpPr>
          <p:cNvPr id="5" name="TextBox 5"/>
          <p:cNvSpPr txBox="1"/>
          <p:nvPr/>
        </p:nvSpPr>
        <p:spPr>
          <a:xfrm>
            <a:off x="1093661" y="7723232"/>
            <a:ext cx="8984680" cy="422275"/>
          </a:xfrm>
          <a:prstGeom prst="rect">
            <a:avLst/>
          </a:prstGeom>
        </p:spPr>
        <p:txBody>
          <a:bodyPr lIns="0" tIns="0" rIns="0" bIns="0" rtlCol="0" anchor="t">
            <a:spAutoFit/>
          </a:bodyPr>
          <a:lstStyle/>
          <a:p>
            <a:pPr algn="l">
              <a:lnSpc>
                <a:spcPts val="3499"/>
              </a:lnSpc>
            </a:pPr>
            <a:r>
              <a:rPr lang="en-US" sz="2499" spc="249">
                <a:solidFill>
                  <a:srgbClr val="25201A"/>
                </a:solidFill>
                <a:latin typeface="DM Sans"/>
                <a:ea typeface="DM Sans"/>
                <a:cs typeface="DM Sans"/>
                <a:sym typeface="DM Sans"/>
              </a:rPr>
              <a:t>Hannah Newcomb, Senior Research Associate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5DCCB"/>
        </a:solidFill>
        <a:effectLst/>
      </p:bgPr>
    </p:bg>
    <p:spTree>
      <p:nvGrpSpPr>
        <p:cNvPr id="1" name=""/>
        <p:cNvGrpSpPr/>
        <p:nvPr/>
      </p:nvGrpSpPr>
      <p:grpSpPr>
        <a:xfrm>
          <a:off x="0" y="0"/>
          <a:ext cx="0" cy="0"/>
          <a:chOff x="0" y="0"/>
          <a:chExt cx="0" cy="0"/>
        </a:xfrm>
      </p:grpSpPr>
      <p:sp>
        <p:nvSpPr>
          <p:cNvPr id="2" name="Freeform 2"/>
          <p:cNvSpPr/>
          <p:nvPr/>
        </p:nvSpPr>
        <p:spPr>
          <a:xfrm>
            <a:off x="1649802" y="2756534"/>
            <a:ext cx="14988395" cy="6049861"/>
          </a:xfrm>
          <a:custGeom>
            <a:avLst/>
            <a:gdLst/>
            <a:ahLst/>
            <a:cxnLst/>
            <a:rect l="l" t="t" r="r" b="b"/>
            <a:pathLst>
              <a:path w="14988395" h="6049861">
                <a:moveTo>
                  <a:pt x="0" y="0"/>
                </a:moveTo>
                <a:lnTo>
                  <a:pt x="14988396" y="0"/>
                </a:lnTo>
                <a:lnTo>
                  <a:pt x="14988396" y="6049862"/>
                </a:lnTo>
                <a:lnTo>
                  <a:pt x="0" y="60498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3279596" y="3280199"/>
            <a:ext cx="11728808" cy="4888231"/>
          </a:xfrm>
          <a:prstGeom prst="rect">
            <a:avLst/>
          </a:prstGeom>
        </p:spPr>
        <p:txBody>
          <a:bodyPr lIns="0" tIns="0" rIns="0" bIns="0" rtlCol="0" anchor="t">
            <a:spAutoFit/>
          </a:bodyPr>
          <a:lstStyle/>
          <a:p>
            <a:pPr algn="ctr">
              <a:lnSpc>
                <a:spcPts val="5579"/>
              </a:lnSpc>
            </a:pPr>
            <a:r>
              <a:rPr lang="en-US" sz="3599" spc="143">
                <a:solidFill>
                  <a:srgbClr val="FFFFFF"/>
                </a:solidFill>
                <a:latin typeface="DM Sans"/>
                <a:ea typeface="DM Sans"/>
                <a:cs typeface="DM Sans"/>
                <a:sym typeface="DM Sans"/>
              </a:rPr>
              <a:t>Facilities for housing and treating juvenile offenders are important components of Tennessee’s juvenile justice system.</a:t>
            </a:r>
          </a:p>
          <a:p>
            <a:pPr algn="ctr">
              <a:lnSpc>
                <a:spcPts val="5579"/>
              </a:lnSpc>
            </a:pPr>
            <a:endParaRPr lang="en-US" sz="3599" spc="143">
              <a:solidFill>
                <a:srgbClr val="FFFFFF"/>
              </a:solidFill>
              <a:latin typeface="DM Sans"/>
              <a:ea typeface="DM Sans"/>
              <a:cs typeface="DM Sans"/>
              <a:sym typeface="DM Sans"/>
            </a:endParaRPr>
          </a:p>
          <a:p>
            <a:pPr algn="ctr">
              <a:lnSpc>
                <a:spcPts val="5579"/>
              </a:lnSpc>
            </a:pPr>
            <a:r>
              <a:rPr lang="en-US" sz="3599" spc="143">
                <a:solidFill>
                  <a:srgbClr val="FFFFFF"/>
                </a:solidFill>
                <a:latin typeface="DM Sans"/>
                <a:ea typeface="DM Sans"/>
                <a:cs typeface="DM Sans"/>
                <a:sym typeface="DM Sans"/>
              </a:rPr>
              <a:t>If available capacity doesn’t meet the need for placements, it could present risks to the welfare of youth in custody and the general public.</a:t>
            </a:r>
          </a:p>
        </p:txBody>
      </p:sp>
      <p:sp>
        <p:nvSpPr>
          <p:cNvPr id="4" name="TextBox 4"/>
          <p:cNvSpPr txBox="1"/>
          <p:nvPr/>
        </p:nvSpPr>
        <p:spPr>
          <a:xfrm>
            <a:off x="1028700" y="981075"/>
            <a:ext cx="6147420" cy="405765"/>
          </a:xfrm>
          <a:prstGeom prst="rect">
            <a:avLst/>
          </a:prstGeom>
        </p:spPr>
        <p:txBody>
          <a:bodyPr lIns="0" tIns="0" rIns="0" bIns="0" rtlCol="0" anchor="t">
            <a:spAutoFit/>
          </a:bodyPr>
          <a:lstStyle/>
          <a:p>
            <a:pPr algn="l">
              <a:lnSpc>
                <a:spcPts val="3359"/>
              </a:lnSpc>
            </a:pPr>
            <a:r>
              <a:rPr lang="en-US" sz="2400" b="1" spc="240">
                <a:solidFill>
                  <a:srgbClr val="325EE4"/>
                </a:solidFill>
                <a:latin typeface="DM Sans Bold"/>
                <a:ea typeface="DM Sans Bold"/>
                <a:cs typeface="DM Sans Bold"/>
                <a:sym typeface="DM Sans Bold"/>
              </a:rPr>
              <a:t>WHAT WE’VE LEARNED SO FAR</a:t>
            </a:r>
          </a:p>
        </p:txBody>
      </p:sp>
      <p:sp>
        <p:nvSpPr>
          <p:cNvPr id="5" name="TextBox 15">
            <a:extLst>
              <a:ext uri="{FF2B5EF4-FFF2-40B4-BE49-F238E27FC236}">
                <a16:creationId xmlns:a16="http://schemas.microsoft.com/office/drawing/2014/main" id="{2D40A76E-EC02-F473-EF88-A3A25D1C0F5D}"/>
              </a:ext>
            </a:extLst>
          </p:cNvPr>
          <p:cNvSpPr txBox="1"/>
          <p:nvPr/>
        </p:nvSpPr>
        <p:spPr>
          <a:xfrm>
            <a:off x="16496238" y="9195435"/>
            <a:ext cx="763062" cy="573405"/>
          </a:xfrm>
          <a:prstGeom prst="rect">
            <a:avLst/>
          </a:prstGeom>
        </p:spPr>
        <p:txBody>
          <a:bodyPr lIns="0" tIns="0" rIns="0" bIns="0" rtlCol="0" anchor="t">
            <a:spAutoFit/>
          </a:bodyPr>
          <a:lstStyle/>
          <a:p>
            <a:pPr algn="r">
              <a:lnSpc>
                <a:spcPts val="4200"/>
              </a:lnSpc>
              <a:spcBef>
                <a:spcPct val="0"/>
              </a:spcBef>
            </a:pPr>
            <a:r>
              <a:rPr lang="en-US" sz="4200" spc="-126" dirty="0">
                <a:solidFill>
                  <a:srgbClr val="25201A"/>
                </a:solidFill>
                <a:latin typeface="Biro Script Plus"/>
                <a:ea typeface="Biro Script Plus"/>
                <a:cs typeface="Biro Script Plus"/>
                <a:sym typeface="Biro Script Plus"/>
              </a:rPr>
              <a:t>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5DCCB"/>
        </a:solidFill>
        <a:effectLst/>
      </p:bgPr>
    </p:bg>
    <p:spTree>
      <p:nvGrpSpPr>
        <p:cNvPr id="1" name=""/>
        <p:cNvGrpSpPr/>
        <p:nvPr/>
      </p:nvGrpSpPr>
      <p:grpSpPr>
        <a:xfrm>
          <a:off x="0" y="0"/>
          <a:ext cx="0" cy="0"/>
          <a:chOff x="0" y="0"/>
          <a:chExt cx="0" cy="0"/>
        </a:xfrm>
      </p:grpSpPr>
      <p:sp>
        <p:nvSpPr>
          <p:cNvPr id="2" name="Freeform 2"/>
          <p:cNvSpPr/>
          <p:nvPr/>
        </p:nvSpPr>
        <p:spPr>
          <a:xfrm flipH="1">
            <a:off x="13047336" y="-2208759"/>
            <a:ext cx="6510041" cy="6833058"/>
          </a:xfrm>
          <a:custGeom>
            <a:avLst/>
            <a:gdLst/>
            <a:ahLst/>
            <a:cxnLst/>
            <a:rect l="l" t="t" r="r" b="b"/>
            <a:pathLst>
              <a:path w="6510041" h="6833058">
                <a:moveTo>
                  <a:pt x="6510041" y="0"/>
                </a:moveTo>
                <a:lnTo>
                  <a:pt x="0" y="0"/>
                </a:lnTo>
                <a:lnTo>
                  <a:pt x="0" y="6833058"/>
                </a:lnTo>
                <a:lnTo>
                  <a:pt x="6510041" y="6833058"/>
                </a:lnTo>
                <a:lnTo>
                  <a:pt x="6510041"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1028700" y="1992594"/>
            <a:ext cx="9244149" cy="847725"/>
          </a:xfrm>
          <a:prstGeom prst="rect">
            <a:avLst/>
          </a:prstGeom>
        </p:spPr>
        <p:txBody>
          <a:bodyPr lIns="0" tIns="0" rIns="0" bIns="0" rtlCol="0" anchor="t">
            <a:spAutoFit/>
          </a:bodyPr>
          <a:lstStyle/>
          <a:p>
            <a:pPr algn="l">
              <a:lnSpc>
                <a:spcPts val="6720"/>
              </a:lnSpc>
            </a:pPr>
            <a:r>
              <a:rPr lang="en-US" sz="5600" b="1" spc="-168" dirty="0">
                <a:solidFill>
                  <a:srgbClr val="25201A"/>
                </a:solidFill>
                <a:latin typeface="DM Sans Bold"/>
                <a:ea typeface="DM Sans Bold"/>
                <a:cs typeface="DM Sans Bold"/>
                <a:sym typeface="DM Sans Bold"/>
              </a:rPr>
              <a:t>Pre-adjudication Detention</a:t>
            </a:r>
          </a:p>
        </p:txBody>
      </p:sp>
      <p:sp>
        <p:nvSpPr>
          <p:cNvPr id="4" name="TextBox 4"/>
          <p:cNvSpPr txBox="1"/>
          <p:nvPr/>
        </p:nvSpPr>
        <p:spPr>
          <a:xfrm>
            <a:off x="1028700" y="981075"/>
            <a:ext cx="6147420" cy="405765"/>
          </a:xfrm>
          <a:prstGeom prst="rect">
            <a:avLst/>
          </a:prstGeom>
        </p:spPr>
        <p:txBody>
          <a:bodyPr lIns="0" tIns="0" rIns="0" bIns="0" rtlCol="0" anchor="t">
            <a:spAutoFit/>
          </a:bodyPr>
          <a:lstStyle/>
          <a:p>
            <a:pPr algn="l">
              <a:lnSpc>
                <a:spcPts val="3359"/>
              </a:lnSpc>
            </a:pPr>
            <a:r>
              <a:rPr lang="en-US" sz="2400" b="1" spc="240">
                <a:solidFill>
                  <a:srgbClr val="325EE4"/>
                </a:solidFill>
                <a:latin typeface="DM Sans Bold"/>
                <a:ea typeface="DM Sans Bold"/>
                <a:cs typeface="DM Sans Bold"/>
                <a:sym typeface="DM Sans Bold"/>
              </a:rPr>
              <a:t>WHAT WE’VE LEARNED SO FAR</a:t>
            </a:r>
          </a:p>
        </p:txBody>
      </p:sp>
      <p:sp>
        <p:nvSpPr>
          <p:cNvPr id="5" name="TextBox 5"/>
          <p:cNvSpPr txBox="1"/>
          <p:nvPr/>
        </p:nvSpPr>
        <p:spPr>
          <a:xfrm>
            <a:off x="1028700" y="4566285"/>
            <a:ext cx="15716335" cy="5126990"/>
          </a:xfrm>
          <a:prstGeom prst="rect">
            <a:avLst/>
          </a:prstGeom>
        </p:spPr>
        <p:txBody>
          <a:bodyPr lIns="0" tIns="0" rIns="0" bIns="0" rtlCol="0" anchor="t">
            <a:spAutoFit/>
          </a:bodyPr>
          <a:lstStyle/>
          <a:p>
            <a:pPr marL="626109" lvl="1" indent="-313054" algn="just">
              <a:lnSpc>
                <a:spcPts val="4059"/>
              </a:lnSpc>
              <a:buFont typeface="Arial"/>
              <a:buChar char="•"/>
            </a:pPr>
            <a:r>
              <a:rPr lang="en-US" sz="2899" spc="57">
                <a:solidFill>
                  <a:srgbClr val="25201A"/>
                </a:solidFill>
                <a:latin typeface="DM Sans"/>
                <a:ea typeface="DM Sans"/>
                <a:cs typeface="DM Sans"/>
                <a:sym typeface="DM Sans"/>
              </a:rPr>
              <a:t>Juvenile detention centers (JDC): hardware secure, short-term holding facilities primarily intended for pre-adjudication detention</a:t>
            </a:r>
          </a:p>
          <a:p>
            <a:pPr marL="626109" lvl="1" indent="-313054" algn="just">
              <a:lnSpc>
                <a:spcPts val="4059"/>
              </a:lnSpc>
              <a:buFont typeface="Arial"/>
              <a:buChar char="•"/>
            </a:pPr>
            <a:r>
              <a:rPr lang="en-US" sz="2899" spc="57">
                <a:solidFill>
                  <a:srgbClr val="25201A"/>
                </a:solidFill>
                <a:latin typeface="DM Sans"/>
                <a:ea typeface="DM Sans"/>
                <a:cs typeface="DM Sans"/>
                <a:sym typeface="DM Sans"/>
              </a:rPr>
              <a:t>In TN JDCs are operated by either local governments, including juvenile courts, or private entities.</a:t>
            </a:r>
          </a:p>
          <a:p>
            <a:pPr marL="626109" lvl="1" indent="-313054" algn="just">
              <a:lnSpc>
                <a:spcPts val="4059"/>
              </a:lnSpc>
              <a:buFont typeface="Arial"/>
              <a:buChar char="•"/>
            </a:pPr>
            <a:r>
              <a:rPr lang="en-US" sz="2899" spc="57">
                <a:solidFill>
                  <a:srgbClr val="25201A"/>
                </a:solidFill>
                <a:latin typeface="DM Sans"/>
                <a:ea typeface="DM Sans"/>
                <a:cs typeface="DM Sans"/>
                <a:sym typeface="DM Sans"/>
              </a:rPr>
              <a:t>There are 16 JDCs in the state, with a total combined capacity of 635 licensed beds.</a:t>
            </a:r>
          </a:p>
          <a:p>
            <a:pPr marL="626109" lvl="1" indent="-313054" algn="just">
              <a:lnSpc>
                <a:spcPts val="4059"/>
              </a:lnSpc>
              <a:buFont typeface="Arial"/>
              <a:buChar char="•"/>
            </a:pPr>
            <a:r>
              <a:rPr lang="en-US" sz="2899" spc="57">
                <a:solidFill>
                  <a:srgbClr val="25201A"/>
                </a:solidFill>
                <a:latin typeface="DM Sans"/>
                <a:ea typeface="DM Sans"/>
                <a:cs typeface="DM Sans"/>
                <a:sym typeface="DM Sans"/>
              </a:rPr>
              <a:t>There are at least three juvenile detention centers in each grand division of the state, but not every county has its own facility.</a:t>
            </a:r>
          </a:p>
          <a:p>
            <a:pPr marL="626109" lvl="1" indent="-313054" algn="just">
              <a:lnSpc>
                <a:spcPts val="4059"/>
              </a:lnSpc>
              <a:buFont typeface="Arial"/>
              <a:buChar char="•"/>
            </a:pPr>
            <a:r>
              <a:rPr lang="en-US" sz="2899" spc="57">
                <a:solidFill>
                  <a:srgbClr val="25201A"/>
                </a:solidFill>
                <a:latin typeface="DM Sans"/>
                <a:ea typeface="DM Sans"/>
                <a:cs typeface="DM Sans"/>
                <a:sym typeface="DM Sans"/>
              </a:rPr>
              <a:t>Some counties have to transport youth across the state to find an available detention bed.</a:t>
            </a:r>
          </a:p>
          <a:p>
            <a:pPr algn="just">
              <a:lnSpc>
                <a:spcPts val="4059"/>
              </a:lnSpc>
            </a:pPr>
            <a:endParaRPr lang="en-US" sz="2899" spc="57">
              <a:solidFill>
                <a:srgbClr val="25201A"/>
              </a:solidFill>
              <a:latin typeface="DM Sans"/>
              <a:ea typeface="DM Sans"/>
              <a:cs typeface="DM Sans"/>
              <a:sym typeface="DM Sans"/>
            </a:endParaRPr>
          </a:p>
        </p:txBody>
      </p:sp>
      <p:sp>
        <p:nvSpPr>
          <p:cNvPr id="6" name="TextBox 6"/>
          <p:cNvSpPr txBox="1"/>
          <p:nvPr/>
        </p:nvSpPr>
        <p:spPr>
          <a:xfrm>
            <a:off x="1028700" y="2999959"/>
            <a:ext cx="12527031" cy="1109345"/>
          </a:xfrm>
          <a:prstGeom prst="rect">
            <a:avLst/>
          </a:prstGeom>
        </p:spPr>
        <p:txBody>
          <a:bodyPr lIns="0" tIns="0" rIns="0" bIns="0" rtlCol="0" anchor="t">
            <a:spAutoFit/>
          </a:bodyPr>
          <a:lstStyle/>
          <a:p>
            <a:pPr algn="l">
              <a:lnSpc>
                <a:spcPts val="4479"/>
              </a:lnSpc>
            </a:pPr>
            <a:r>
              <a:rPr lang="en-US" sz="3199" b="1" spc="319">
                <a:solidFill>
                  <a:srgbClr val="25201A"/>
                </a:solidFill>
                <a:latin typeface="DM Sans Bold"/>
                <a:ea typeface="DM Sans Bold"/>
                <a:cs typeface="DM Sans Bold"/>
                <a:sym typeface="DM Sans Bold"/>
              </a:rPr>
              <a:t>Youth detained prior to their adjudicatory hearing are placed in juvenile detention centers</a:t>
            </a:r>
          </a:p>
        </p:txBody>
      </p:sp>
      <p:sp>
        <p:nvSpPr>
          <p:cNvPr id="7" name="TextBox 7"/>
          <p:cNvSpPr txBox="1"/>
          <p:nvPr/>
        </p:nvSpPr>
        <p:spPr>
          <a:xfrm>
            <a:off x="16496238" y="9195435"/>
            <a:ext cx="763062" cy="573405"/>
          </a:xfrm>
          <a:prstGeom prst="rect">
            <a:avLst/>
          </a:prstGeom>
        </p:spPr>
        <p:txBody>
          <a:bodyPr lIns="0" tIns="0" rIns="0" bIns="0" rtlCol="0" anchor="t">
            <a:spAutoFit/>
          </a:bodyPr>
          <a:lstStyle/>
          <a:p>
            <a:pPr algn="r">
              <a:lnSpc>
                <a:spcPts val="4200"/>
              </a:lnSpc>
              <a:spcBef>
                <a:spcPct val="0"/>
              </a:spcBef>
            </a:pPr>
            <a:r>
              <a:rPr lang="en-US" sz="4200" spc="-126" dirty="0">
                <a:solidFill>
                  <a:srgbClr val="25201A"/>
                </a:solidFill>
                <a:latin typeface="Biro Script Plus"/>
                <a:ea typeface="Biro Script Plus"/>
                <a:cs typeface="Biro Script Plus"/>
                <a:sym typeface="Biro Script Plus"/>
              </a:rPr>
              <a:t>11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07227" y="2937010"/>
            <a:ext cx="17873547" cy="4412980"/>
          </a:xfrm>
          <a:custGeom>
            <a:avLst/>
            <a:gdLst/>
            <a:ahLst/>
            <a:cxnLst/>
            <a:rect l="l" t="t" r="r" b="b"/>
            <a:pathLst>
              <a:path w="17873547" h="4412980">
                <a:moveTo>
                  <a:pt x="0" y="0"/>
                </a:moveTo>
                <a:lnTo>
                  <a:pt x="17873546" y="0"/>
                </a:lnTo>
                <a:lnTo>
                  <a:pt x="17873546" y="4412980"/>
                </a:lnTo>
                <a:lnTo>
                  <a:pt x="0" y="4412980"/>
                </a:lnTo>
                <a:lnTo>
                  <a:pt x="0" y="0"/>
                </a:lnTo>
                <a:close/>
              </a:path>
            </a:pathLst>
          </a:custGeom>
          <a:blipFill>
            <a:blip r:embed="rId2"/>
            <a:stretch>
              <a:fillRect l="-3429" t="-50931" r="-2286" b="-49774"/>
            </a:stretch>
          </a:blipFill>
        </p:spPr>
        <p:txBody>
          <a:bodyPr/>
          <a:lstStyle/>
          <a:p>
            <a:endParaRPr lang="en-US"/>
          </a:p>
        </p:txBody>
      </p:sp>
      <p:sp>
        <p:nvSpPr>
          <p:cNvPr id="3" name="TextBox 3"/>
          <p:cNvSpPr txBox="1"/>
          <p:nvPr/>
        </p:nvSpPr>
        <p:spPr>
          <a:xfrm>
            <a:off x="1028700" y="981075"/>
            <a:ext cx="6147420" cy="405765"/>
          </a:xfrm>
          <a:prstGeom prst="rect">
            <a:avLst/>
          </a:prstGeom>
        </p:spPr>
        <p:txBody>
          <a:bodyPr lIns="0" tIns="0" rIns="0" bIns="0" rtlCol="0" anchor="t">
            <a:spAutoFit/>
          </a:bodyPr>
          <a:lstStyle/>
          <a:p>
            <a:pPr algn="l">
              <a:lnSpc>
                <a:spcPts val="3359"/>
              </a:lnSpc>
            </a:pPr>
            <a:r>
              <a:rPr lang="en-US" sz="2400" b="1" spc="240">
                <a:solidFill>
                  <a:srgbClr val="325EE4"/>
                </a:solidFill>
                <a:latin typeface="DM Sans Bold"/>
                <a:ea typeface="DM Sans Bold"/>
                <a:cs typeface="DM Sans Bold"/>
                <a:sym typeface="DM Sans Bold"/>
              </a:rPr>
              <a:t>WHAT WE’VE LEARNED SO FAR</a:t>
            </a:r>
          </a:p>
        </p:txBody>
      </p:sp>
      <p:sp>
        <p:nvSpPr>
          <p:cNvPr id="4" name="TextBox 4"/>
          <p:cNvSpPr txBox="1"/>
          <p:nvPr/>
        </p:nvSpPr>
        <p:spPr>
          <a:xfrm>
            <a:off x="16496238" y="9195435"/>
            <a:ext cx="763062" cy="573405"/>
          </a:xfrm>
          <a:prstGeom prst="rect">
            <a:avLst/>
          </a:prstGeom>
        </p:spPr>
        <p:txBody>
          <a:bodyPr lIns="0" tIns="0" rIns="0" bIns="0" rtlCol="0" anchor="t">
            <a:spAutoFit/>
          </a:bodyPr>
          <a:lstStyle/>
          <a:p>
            <a:pPr algn="r">
              <a:lnSpc>
                <a:spcPts val="4200"/>
              </a:lnSpc>
              <a:spcBef>
                <a:spcPct val="0"/>
              </a:spcBef>
            </a:pPr>
            <a:r>
              <a:rPr lang="en-US" sz="4200" spc="-126" dirty="0">
                <a:solidFill>
                  <a:srgbClr val="25201A"/>
                </a:solidFill>
                <a:latin typeface="Biro Script Plus"/>
                <a:ea typeface="Biro Script Plus"/>
                <a:cs typeface="Biro Script Plus"/>
                <a:sym typeface="Biro Script Plus"/>
              </a:rPr>
              <a:t>12</a:t>
            </a:r>
          </a:p>
        </p:txBody>
      </p:sp>
      <p:sp>
        <p:nvSpPr>
          <p:cNvPr id="5" name="TextBox 3">
            <a:extLst>
              <a:ext uri="{FF2B5EF4-FFF2-40B4-BE49-F238E27FC236}">
                <a16:creationId xmlns:a16="http://schemas.microsoft.com/office/drawing/2014/main" id="{45B81103-302C-1EDD-DA47-3238588021E3}"/>
              </a:ext>
            </a:extLst>
          </p:cNvPr>
          <p:cNvSpPr txBox="1"/>
          <p:nvPr/>
        </p:nvSpPr>
        <p:spPr>
          <a:xfrm>
            <a:off x="1028700" y="1748146"/>
            <a:ext cx="9944100" cy="776303"/>
          </a:xfrm>
          <a:prstGeom prst="rect">
            <a:avLst/>
          </a:prstGeom>
        </p:spPr>
        <p:txBody>
          <a:bodyPr wrap="square" lIns="0" tIns="0" rIns="0" bIns="0" rtlCol="0" anchor="t">
            <a:spAutoFit/>
          </a:bodyPr>
          <a:lstStyle/>
          <a:p>
            <a:pPr algn="l">
              <a:lnSpc>
                <a:spcPts val="6720"/>
              </a:lnSpc>
            </a:pPr>
            <a:r>
              <a:rPr lang="en-US" sz="3600" b="1" spc="-168" dirty="0">
                <a:solidFill>
                  <a:srgbClr val="25201A"/>
                </a:solidFill>
                <a:latin typeface="DM Sans Bold"/>
                <a:ea typeface="DM Sans Bold"/>
                <a:cs typeface="DM Sans Bold"/>
                <a:sym typeface="DM Sans Bold"/>
              </a:rPr>
              <a:t>Juvenile Detention Centers</a:t>
            </a:r>
          </a:p>
        </p:txBody>
      </p:sp>
      <p:sp>
        <p:nvSpPr>
          <p:cNvPr id="6" name="TextBox 3">
            <a:extLst>
              <a:ext uri="{FF2B5EF4-FFF2-40B4-BE49-F238E27FC236}">
                <a16:creationId xmlns:a16="http://schemas.microsoft.com/office/drawing/2014/main" id="{AC0409F5-CBDF-4507-73C4-69807F92F7A0}"/>
              </a:ext>
            </a:extLst>
          </p:cNvPr>
          <p:cNvSpPr txBox="1"/>
          <p:nvPr/>
        </p:nvSpPr>
        <p:spPr>
          <a:xfrm>
            <a:off x="9448800" y="7441715"/>
            <a:ext cx="3429000" cy="553998"/>
          </a:xfrm>
          <a:prstGeom prst="rect">
            <a:avLst/>
          </a:prstGeom>
        </p:spPr>
        <p:txBody>
          <a:bodyPr wrap="square" lIns="0" tIns="0" rIns="0" bIns="0" rtlCol="0" anchor="t">
            <a:spAutoFit/>
          </a:bodyPr>
          <a:lstStyle/>
          <a:p>
            <a:pPr algn="l"/>
            <a:r>
              <a:rPr lang="en-US" b="1" spc="-168" dirty="0">
                <a:solidFill>
                  <a:srgbClr val="25201A"/>
                </a:solidFill>
                <a:latin typeface="DM Sans Bold"/>
                <a:ea typeface="DM Sans Bold"/>
                <a:cs typeface="DM Sans Bold"/>
                <a:sym typeface="DM Sans Bold"/>
              </a:rPr>
              <a:t>Courtesy of the TN Conference of Juvenile &amp; Family Court Judges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5DCCB"/>
        </a:solidFill>
        <a:effectLst/>
      </p:bgPr>
    </p:bg>
    <p:spTree>
      <p:nvGrpSpPr>
        <p:cNvPr id="1" name=""/>
        <p:cNvGrpSpPr/>
        <p:nvPr/>
      </p:nvGrpSpPr>
      <p:grpSpPr>
        <a:xfrm>
          <a:off x="0" y="0"/>
          <a:ext cx="0" cy="0"/>
          <a:chOff x="0" y="0"/>
          <a:chExt cx="0" cy="0"/>
        </a:xfrm>
      </p:grpSpPr>
      <p:sp>
        <p:nvSpPr>
          <p:cNvPr id="2" name="Freeform 2"/>
          <p:cNvSpPr/>
          <p:nvPr/>
        </p:nvSpPr>
        <p:spPr>
          <a:xfrm flipH="1">
            <a:off x="13047336" y="-2208759"/>
            <a:ext cx="6510041" cy="6833058"/>
          </a:xfrm>
          <a:custGeom>
            <a:avLst/>
            <a:gdLst/>
            <a:ahLst/>
            <a:cxnLst/>
            <a:rect l="l" t="t" r="r" b="b"/>
            <a:pathLst>
              <a:path w="6510041" h="6833058">
                <a:moveTo>
                  <a:pt x="6510041" y="0"/>
                </a:moveTo>
                <a:lnTo>
                  <a:pt x="0" y="0"/>
                </a:lnTo>
                <a:lnTo>
                  <a:pt x="0" y="6833058"/>
                </a:lnTo>
                <a:lnTo>
                  <a:pt x="6510041" y="6833058"/>
                </a:lnTo>
                <a:lnTo>
                  <a:pt x="6510041"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1028700" y="2322496"/>
            <a:ext cx="9244149" cy="847725"/>
          </a:xfrm>
          <a:prstGeom prst="rect">
            <a:avLst/>
          </a:prstGeom>
        </p:spPr>
        <p:txBody>
          <a:bodyPr lIns="0" tIns="0" rIns="0" bIns="0" rtlCol="0" anchor="t">
            <a:spAutoFit/>
          </a:bodyPr>
          <a:lstStyle/>
          <a:p>
            <a:pPr algn="l">
              <a:lnSpc>
                <a:spcPts val="6720"/>
              </a:lnSpc>
            </a:pPr>
            <a:r>
              <a:rPr lang="en-US" sz="5600" b="1" spc="-168">
                <a:solidFill>
                  <a:srgbClr val="25201A"/>
                </a:solidFill>
                <a:latin typeface="DM Sans Bold"/>
                <a:ea typeface="DM Sans Bold"/>
                <a:cs typeface="DM Sans Bold"/>
                <a:sym typeface="DM Sans Bold"/>
              </a:rPr>
              <a:t>Pre-adjudication Detention</a:t>
            </a:r>
          </a:p>
        </p:txBody>
      </p:sp>
      <p:sp>
        <p:nvSpPr>
          <p:cNvPr id="4" name="TextBox 4"/>
          <p:cNvSpPr txBox="1"/>
          <p:nvPr/>
        </p:nvSpPr>
        <p:spPr>
          <a:xfrm>
            <a:off x="1028700" y="981075"/>
            <a:ext cx="6147420" cy="405765"/>
          </a:xfrm>
          <a:prstGeom prst="rect">
            <a:avLst/>
          </a:prstGeom>
        </p:spPr>
        <p:txBody>
          <a:bodyPr lIns="0" tIns="0" rIns="0" bIns="0" rtlCol="0" anchor="t">
            <a:spAutoFit/>
          </a:bodyPr>
          <a:lstStyle/>
          <a:p>
            <a:pPr algn="l">
              <a:lnSpc>
                <a:spcPts val="3359"/>
              </a:lnSpc>
            </a:pPr>
            <a:r>
              <a:rPr lang="en-US" sz="2400" b="1" spc="240">
                <a:solidFill>
                  <a:srgbClr val="325EE4"/>
                </a:solidFill>
                <a:latin typeface="DM Sans Bold"/>
                <a:ea typeface="DM Sans Bold"/>
                <a:cs typeface="DM Sans Bold"/>
                <a:sym typeface="DM Sans Bold"/>
              </a:rPr>
              <a:t>WHAT WE’VE LEARNED SO FAR</a:t>
            </a:r>
          </a:p>
        </p:txBody>
      </p:sp>
      <p:sp>
        <p:nvSpPr>
          <p:cNvPr id="5" name="TextBox 5"/>
          <p:cNvSpPr txBox="1"/>
          <p:nvPr/>
        </p:nvSpPr>
        <p:spPr>
          <a:xfrm>
            <a:off x="1028700" y="5086350"/>
            <a:ext cx="15273657" cy="3129446"/>
          </a:xfrm>
          <a:prstGeom prst="rect">
            <a:avLst/>
          </a:prstGeom>
        </p:spPr>
        <p:txBody>
          <a:bodyPr lIns="0" tIns="0" rIns="0" bIns="0" rtlCol="0" anchor="t">
            <a:spAutoFit/>
          </a:bodyPr>
          <a:lstStyle/>
          <a:p>
            <a:pPr marL="626109" lvl="1" indent="-313054" algn="just">
              <a:lnSpc>
                <a:spcPts val="4059"/>
              </a:lnSpc>
              <a:buFont typeface="Arial"/>
              <a:buChar char="•"/>
            </a:pPr>
            <a:r>
              <a:rPr lang="en-US" sz="2899" spc="57" dirty="0">
                <a:solidFill>
                  <a:srgbClr val="25201A"/>
                </a:solidFill>
                <a:latin typeface="DM Sans"/>
                <a:ea typeface="DM Sans"/>
                <a:cs typeface="DM Sans"/>
                <a:sym typeface="DM Sans"/>
              </a:rPr>
              <a:t>Temporary Holding Resources (THR): hardware secure, emphasis on temporary, 24-48 hours</a:t>
            </a:r>
          </a:p>
          <a:p>
            <a:pPr algn="just">
              <a:lnSpc>
                <a:spcPts val="4059"/>
              </a:lnSpc>
            </a:pPr>
            <a:endParaRPr lang="en-US" sz="2899" spc="57" dirty="0">
              <a:solidFill>
                <a:srgbClr val="25201A"/>
              </a:solidFill>
              <a:latin typeface="DM Sans"/>
              <a:ea typeface="DM Sans"/>
              <a:cs typeface="DM Sans"/>
              <a:sym typeface="DM Sans"/>
            </a:endParaRPr>
          </a:p>
          <a:p>
            <a:pPr marL="626109" lvl="1" indent="-313054" algn="just">
              <a:lnSpc>
                <a:spcPts val="4059"/>
              </a:lnSpc>
              <a:buFont typeface="Arial"/>
              <a:buChar char="•"/>
            </a:pPr>
            <a:r>
              <a:rPr lang="en-US" sz="2899" spc="57" dirty="0">
                <a:solidFill>
                  <a:srgbClr val="25201A"/>
                </a:solidFill>
                <a:latin typeface="DM Sans"/>
                <a:ea typeface="DM Sans"/>
                <a:cs typeface="DM Sans"/>
                <a:sym typeface="DM Sans"/>
              </a:rPr>
              <a:t>There </a:t>
            </a:r>
            <a:r>
              <a:rPr lang="en-US" sz="2899" spc="57">
                <a:solidFill>
                  <a:srgbClr val="25201A"/>
                </a:solidFill>
                <a:latin typeface="DM Sans"/>
                <a:ea typeface="DM Sans"/>
                <a:cs typeface="DM Sans"/>
                <a:sym typeface="DM Sans"/>
              </a:rPr>
              <a:t>are 5 </a:t>
            </a:r>
            <a:r>
              <a:rPr lang="en-US" sz="2899" spc="57" dirty="0">
                <a:solidFill>
                  <a:srgbClr val="25201A"/>
                </a:solidFill>
                <a:latin typeface="DM Sans"/>
                <a:ea typeface="DM Sans"/>
                <a:cs typeface="DM Sans"/>
                <a:sym typeface="DM Sans"/>
              </a:rPr>
              <a:t>THRs in the state, with a total of 15 beds</a:t>
            </a:r>
          </a:p>
          <a:p>
            <a:pPr algn="just">
              <a:lnSpc>
                <a:spcPts val="4059"/>
              </a:lnSpc>
            </a:pPr>
            <a:endParaRPr lang="en-US" sz="2899" spc="57" dirty="0">
              <a:solidFill>
                <a:srgbClr val="25201A"/>
              </a:solidFill>
              <a:latin typeface="DM Sans"/>
              <a:ea typeface="DM Sans"/>
              <a:cs typeface="DM Sans"/>
              <a:sym typeface="DM Sans"/>
            </a:endParaRPr>
          </a:p>
          <a:p>
            <a:pPr marL="626109" lvl="1" indent="-313054" algn="just">
              <a:lnSpc>
                <a:spcPts val="4059"/>
              </a:lnSpc>
              <a:buFont typeface="Arial"/>
              <a:buChar char="•"/>
            </a:pPr>
            <a:r>
              <a:rPr lang="en-US" sz="2899" spc="57" dirty="0">
                <a:solidFill>
                  <a:srgbClr val="25201A"/>
                </a:solidFill>
                <a:latin typeface="DM Sans"/>
                <a:ea typeface="DM Sans"/>
                <a:cs typeface="DM Sans"/>
                <a:sym typeface="DM Sans"/>
              </a:rPr>
              <a:t>Located in Cumberland, Hamblen, Loudon, Marion, and Sumner counties</a:t>
            </a:r>
          </a:p>
        </p:txBody>
      </p:sp>
      <p:sp>
        <p:nvSpPr>
          <p:cNvPr id="6" name="TextBox 6"/>
          <p:cNvSpPr txBox="1"/>
          <p:nvPr/>
        </p:nvSpPr>
        <p:spPr>
          <a:xfrm>
            <a:off x="1028700" y="3379398"/>
            <a:ext cx="10341427" cy="1109345"/>
          </a:xfrm>
          <a:prstGeom prst="rect">
            <a:avLst/>
          </a:prstGeom>
        </p:spPr>
        <p:txBody>
          <a:bodyPr lIns="0" tIns="0" rIns="0" bIns="0" rtlCol="0" anchor="t">
            <a:spAutoFit/>
          </a:bodyPr>
          <a:lstStyle/>
          <a:p>
            <a:pPr algn="l">
              <a:lnSpc>
                <a:spcPts val="4479"/>
              </a:lnSpc>
            </a:pPr>
            <a:r>
              <a:rPr lang="en-US" sz="3199" b="1" spc="319">
                <a:solidFill>
                  <a:srgbClr val="25201A"/>
                </a:solidFill>
                <a:latin typeface="DM Sans Bold"/>
                <a:ea typeface="DM Sans Bold"/>
                <a:cs typeface="DM Sans Bold"/>
                <a:sym typeface="DM Sans Bold"/>
              </a:rPr>
              <a:t>For children detained pre-trial while they await their hearing</a:t>
            </a:r>
          </a:p>
        </p:txBody>
      </p:sp>
      <p:sp>
        <p:nvSpPr>
          <p:cNvPr id="7" name="TextBox 7"/>
          <p:cNvSpPr txBox="1"/>
          <p:nvPr/>
        </p:nvSpPr>
        <p:spPr>
          <a:xfrm>
            <a:off x="16496238" y="9195435"/>
            <a:ext cx="763062" cy="573405"/>
          </a:xfrm>
          <a:prstGeom prst="rect">
            <a:avLst/>
          </a:prstGeom>
        </p:spPr>
        <p:txBody>
          <a:bodyPr lIns="0" tIns="0" rIns="0" bIns="0" rtlCol="0" anchor="t">
            <a:spAutoFit/>
          </a:bodyPr>
          <a:lstStyle/>
          <a:p>
            <a:pPr algn="r">
              <a:lnSpc>
                <a:spcPts val="4200"/>
              </a:lnSpc>
              <a:spcBef>
                <a:spcPct val="0"/>
              </a:spcBef>
            </a:pPr>
            <a:r>
              <a:rPr lang="en-US" sz="4200" spc="-126" dirty="0">
                <a:solidFill>
                  <a:srgbClr val="25201A"/>
                </a:solidFill>
                <a:latin typeface="Biro Script Plus"/>
                <a:ea typeface="Biro Script Plus"/>
                <a:cs typeface="Biro Script Plus"/>
                <a:sym typeface="Biro Script Plus"/>
              </a:rPr>
              <a:t>13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5DCCB"/>
        </a:solidFill>
        <a:effectLst/>
      </p:bgPr>
    </p:bg>
    <p:spTree>
      <p:nvGrpSpPr>
        <p:cNvPr id="1" name=""/>
        <p:cNvGrpSpPr/>
        <p:nvPr/>
      </p:nvGrpSpPr>
      <p:grpSpPr>
        <a:xfrm>
          <a:off x="0" y="0"/>
          <a:ext cx="0" cy="0"/>
          <a:chOff x="0" y="0"/>
          <a:chExt cx="0" cy="0"/>
        </a:xfrm>
      </p:grpSpPr>
      <p:sp>
        <p:nvSpPr>
          <p:cNvPr id="2" name="Freeform 2"/>
          <p:cNvSpPr/>
          <p:nvPr/>
        </p:nvSpPr>
        <p:spPr>
          <a:xfrm flipH="1">
            <a:off x="13047336" y="-2208759"/>
            <a:ext cx="6510041" cy="6833058"/>
          </a:xfrm>
          <a:custGeom>
            <a:avLst/>
            <a:gdLst/>
            <a:ahLst/>
            <a:cxnLst/>
            <a:rect l="l" t="t" r="r" b="b"/>
            <a:pathLst>
              <a:path w="6510041" h="6833058">
                <a:moveTo>
                  <a:pt x="6510041" y="0"/>
                </a:moveTo>
                <a:lnTo>
                  <a:pt x="0" y="0"/>
                </a:lnTo>
                <a:lnTo>
                  <a:pt x="0" y="6833058"/>
                </a:lnTo>
                <a:lnTo>
                  <a:pt x="6510041" y="6833058"/>
                </a:lnTo>
                <a:lnTo>
                  <a:pt x="6510041"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1028700" y="1951021"/>
            <a:ext cx="10171666" cy="847725"/>
          </a:xfrm>
          <a:prstGeom prst="rect">
            <a:avLst/>
          </a:prstGeom>
        </p:spPr>
        <p:txBody>
          <a:bodyPr lIns="0" tIns="0" rIns="0" bIns="0" rtlCol="0" anchor="t">
            <a:spAutoFit/>
          </a:bodyPr>
          <a:lstStyle/>
          <a:p>
            <a:pPr algn="l">
              <a:lnSpc>
                <a:spcPts val="6720"/>
              </a:lnSpc>
            </a:pPr>
            <a:r>
              <a:rPr lang="en-US" sz="5600" b="1" spc="-168">
                <a:solidFill>
                  <a:srgbClr val="25201A"/>
                </a:solidFill>
                <a:latin typeface="DM Sans Bold"/>
                <a:ea typeface="DM Sans Bold"/>
                <a:cs typeface="DM Sans Bold"/>
                <a:sym typeface="DM Sans Bold"/>
              </a:rPr>
              <a:t>Post-adjudication Detention</a:t>
            </a:r>
          </a:p>
        </p:txBody>
      </p:sp>
      <p:sp>
        <p:nvSpPr>
          <p:cNvPr id="4" name="TextBox 4"/>
          <p:cNvSpPr txBox="1"/>
          <p:nvPr/>
        </p:nvSpPr>
        <p:spPr>
          <a:xfrm>
            <a:off x="1028700" y="981075"/>
            <a:ext cx="6147420" cy="405765"/>
          </a:xfrm>
          <a:prstGeom prst="rect">
            <a:avLst/>
          </a:prstGeom>
        </p:spPr>
        <p:txBody>
          <a:bodyPr lIns="0" tIns="0" rIns="0" bIns="0" rtlCol="0" anchor="t">
            <a:spAutoFit/>
          </a:bodyPr>
          <a:lstStyle/>
          <a:p>
            <a:pPr algn="l">
              <a:lnSpc>
                <a:spcPts val="3359"/>
              </a:lnSpc>
            </a:pPr>
            <a:r>
              <a:rPr lang="en-US" sz="2400" b="1" spc="240">
                <a:solidFill>
                  <a:srgbClr val="325EE4"/>
                </a:solidFill>
                <a:latin typeface="DM Sans Bold"/>
                <a:ea typeface="DM Sans Bold"/>
                <a:cs typeface="DM Sans Bold"/>
                <a:sym typeface="DM Sans Bold"/>
              </a:rPr>
              <a:t>WHAT WE’VE LEARNED SO FAR</a:t>
            </a:r>
          </a:p>
        </p:txBody>
      </p:sp>
      <p:sp>
        <p:nvSpPr>
          <p:cNvPr id="5" name="TextBox 5"/>
          <p:cNvSpPr txBox="1"/>
          <p:nvPr/>
        </p:nvSpPr>
        <p:spPr>
          <a:xfrm>
            <a:off x="1028700" y="5086350"/>
            <a:ext cx="15273657" cy="4098290"/>
          </a:xfrm>
          <a:prstGeom prst="rect">
            <a:avLst/>
          </a:prstGeom>
        </p:spPr>
        <p:txBody>
          <a:bodyPr lIns="0" tIns="0" rIns="0" bIns="0" rtlCol="0" anchor="t">
            <a:spAutoFit/>
          </a:bodyPr>
          <a:lstStyle/>
          <a:p>
            <a:pPr marL="626109" lvl="1" indent="-313054" algn="just">
              <a:lnSpc>
                <a:spcPts val="4059"/>
              </a:lnSpc>
              <a:buFont typeface="Arial"/>
              <a:buChar char="•"/>
            </a:pPr>
            <a:r>
              <a:rPr lang="en-US" sz="2899" spc="57">
                <a:solidFill>
                  <a:srgbClr val="25201A"/>
                </a:solidFill>
                <a:latin typeface="DM Sans"/>
                <a:ea typeface="DM Sans"/>
                <a:cs typeface="DM Sans"/>
                <a:sym typeface="DM Sans"/>
              </a:rPr>
              <a:t>DCS determines where to place the child based on the severity of the offense and the child’s behavioral, medical, or other treatment needs.</a:t>
            </a:r>
          </a:p>
          <a:p>
            <a:pPr algn="just">
              <a:lnSpc>
                <a:spcPts val="4059"/>
              </a:lnSpc>
            </a:pPr>
            <a:endParaRPr lang="en-US" sz="2899" spc="57">
              <a:solidFill>
                <a:srgbClr val="25201A"/>
              </a:solidFill>
              <a:latin typeface="DM Sans"/>
              <a:ea typeface="DM Sans"/>
              <a:cs typeface="DM Sans"/>
              <a:sym typeface="DM Sans"/>
            </a:endParaRPr>
          </a:p>
          <a:p>
            <a:pPr marL="626109" lvl="1" indent="-313054" algn="just">
              <a:lnSpc>
                <a:spcPts val="4059"/>
              </a:lnSpc>
              <a:buFont typeface="Arial"/>
              <a:buChar char="•"/>
            </a:pPr>
            <a:r>
              <a:rPr lang="en-US" sz="2899" spc="57">
                <a:solidFill>
                  <a:srgbClr val="25201A"/>
                </a:solidFill>
                <a:latin typeface="DM Sans"/>
                <a:ea typeface="DM Sans"/>
                <a:cs typeface="DM Sans"/>
                <a:sym typeface="DM Sans"/>
              </a:rPr>
              <a:t>There are four levels of placement within DCS: (1) foster homes, (2) group homes, (3) residential treatment facilities, and (4) acute treatment programs.</a:t>
            </a:r>
          </a:p>
          <a:p>
            <a:pPr algn="just">
              <a:lnSpc>
                <a:spcPts val="4059"/>
              </a:lnSpc>
            </a:pPr>
            <a:endParaRPr lang="en-US" sz="2899" spc="57">
              <a:solidFill>
                <a:srgbClr val="25201A"/>
              </a:solidFill>
              <a:latin typeface="DM Sans"/>
              <a:ea typeface="DM Sans"/>
              <a:cs typeface="DM Sans"/>
              <a:sym typeface="DM Sans"/>
            </a:endParaRPr>
          </a:p>
          <a:p>
            <a:pPr marL="626109" lvl="1" indent="-313054" algn="just">
              <a:lnSpc>
                <a:spcPts val="4059"/>
              </a:lnSpc>
              <a:buFont typeface="Arial"/>
              <a:buChar char="•"/>
            </a:pPr>
            <a:r>
              <a:rPr lang="en-US" sz="2899" spc="57">
                <a:solidFill>
                  <a:srgbClr val="25201A"/>
                </a:solidFill>
                <a:latin typeface="DM Sans"/>
                <a:ea typeface="DM Sans"/>
                <a:cs typeface="DM Sans"/>
                <a:sym typeface="DM Sans"/>
              </a:rPr>
              <a:t>Level three, residential placements are the most common permanent placement for post-adjudicated JJ youth in DCS custody.</a:t>
            </a:r>
          </a:p>
        </p:txBody>
      </p:sp>
      <p:sp>
        <p:nvSpPr>
          <p:cNvPr id="6" name="TextBox 6"/>
          <p:cNvSpPr txBox="1"/>
          <p:nvPr/>
        </p:nvSpPr>
        <p:spPr>
          <a:xfrm>
            <a:off x="1028700" y="2952979"/>
            <a:ext cx="13266521" cy="1671320"/>
          </a:xfrm>
          <a:prstGeom prst="rect">
            <a:avLst/>
          </a:prstGeom>
        </p:spPr>
        <p:txBody>
          <a:bodyPr lIns="0" tIns="0" rIns="0" bIns="0" rtlCol="0" anchor="t">
            <a:spAutoFit/>
          </a:bodyPr>
          <a:lstStyle/>
          <a:p>
            <a:pPr algn="l">
              <a:lnSpc>
                <a:spcPts val="4479"/>
              </a:lnSpc>
            </a:pPr>
            <a:r>
              <a:rPr lang="en-US" sz="3199" b="1" spc="319">
                <a:solidFill>
                  <a:srgbClr val="25201A"/>
                </a:solidFill>
                <a:latin typeface="DM Sans Bold"/>
                <a:ea typeface="DM Sans Bold"/>
                <a:cs typeface="DM Sans Bold"/>
                <a:sym typeface="DM Sans Bold"/>
              </a:rPr>
              <a:t>Youth who have been adjudicated delinquent may, at the discretion of the juvenile judge, be committed to DCS custody.</a:t>
            </a:r>
          </a:p>
        </p:txBody>
      </p:sp>
      <p:sp>
        <p:nvSpPr>
          <p:cNvPr id="7" name="TextBox 7"/>
          <p:cNvSpPr txBox="1"/>
          <p:nvPr/>
        </p:nvSpPr>
        <p:spPr>
          <a:xfrm>
            <a:off x="16496238" y="9195435"/>
            <a:ext cx="763062" cy="573405"/>
          </a:xfrm>
          <a:prstGeom prst="rect">
            <a:avLst/>
          </a:prstGeom>
        </p:spPr>
        <p:txBody>
          <a:bodyPr lIns="0" tIns="0" rIns="0" bIns="0" rtlCol="0" anchor="t">
            <a:spAutoFit/>
          </a:bodyPr>
          <a:lstStyle/>
          <a:p>
            <a:pPr algn="r">
              <a:lnSpc>
                <a:spcPts val="4200"/>
              </a:lnSpc>
              <a:spcBef>
                <a:spcPct val="0"/>
              </a:spcBef>
            </a:pPr>
            <a:r>
              <a:rPr lang="en-US" sz="4200" spc="-126" dirty="0">
                <a:solidFill>
                  <a:srgbClr val="25201A"/>
                </a:solidFill>
                <a:latin typeface="Biro Script Plus"/>
                <a:ea typeface="Biro Script Plus"/>
                <a:cs typeface="Biro Script Plus"/>
                <a:sym typeface="Biro Script Plus"/>
              </a:rPr>
              <a:t>14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5DCCB"/>
        </a:solidFill>
        <a:effectLst/>
      </p:bgPr>
    </p:bg>
    <p:spTree>
      <p:nvGrpSpPr>
        <p:cNvPr id="1" name=""/>
        <p:cNvGrpSpPr/>
        <p:nvPr/>
      </p:nvGrpSpPr>
      <p:grpSpPr>
        <a:xfrm>
          <a:off x="0" y="0"/>
          <a:ext cx="0" cy="0"/>
          <a:chOff x="0" y="0"/>
          <a:chExt cx="0" cy="0"/>
        </a:xfrm>
      </p:grpSpPr>
      <p:sp>
        <p:nvSpPr>
          <p:cNvPr id="3" name="TextBox 3"/>
          <p:cNvSpPr txBox="1"/>
          <p:nvPr/>
        </p:nvSpPr>
        <p:spPr>
          <a:xfrm>
            <a:off x="1028700" y="981075"/>
            <a:ext cx="6147420" cy="405765"/>
          </a:xfrm>
          <a:prstGeom prst="rect">
            <a:avLst/>
          </a:prstGeom>
        </p:spPr>
        <p:txBody>
          <a:bodyPr lIns="0" tIns="0" rIns="0" bIns="0" rtlCol="0" anchor="t">
            <a:spAutoFit/>
          </a:bodyPr>
          <a:lstStyle/>
          <a:p>
            <a:pPr algn="l">
              <a:lnSpc>
                <a:spcPts val="3359"/>
              </a:lnSpc>
            </a:pPr>
            <a:r>
              <a:rPr lang="en-US" sz="2400" b="1" spc="240">
                <a:solidFill>
                  <a:srgbClr val="325EE4"/>
                </a:solidFill>
                <a:latin typeface="DM Sans Bold"/>
                <a:ea typeface="DM Sans Bold"/>
                <a:cs typeface="DM Sans Bold"/>
                <a:sym typeface="DM Sans Bold"/>
              </a:rPr>
              <a:t>WHAT WE’VE LEARNED SO FAR</a:t>
            </a:r>
          </a:p>
        </p:txBody>
      </p:sp>
      <p:sp>
        <p:nvSpPr>
          <p:cNvPr id="4" name="TextBox 4"/>
          <p:cNvSpPr txBox="1"/>
          <p:nvPr/>
        </p:nvSpPr>
        <p:spPr>
          <a:xfrm>
            <a:off x="1028700" y="1553750"/>
            <a:ext cx="10171666" cy="771525"/>
          </a:xfrm>
          <a:prstGeom prst="rect">
            <a:avLst/>
          </a:prstGeom>
        </p:spPr>
        <p:txBody>
          <a:bodyPr lIns="0" tIns="0" rIns="0" bIns="0" rtlCol="0" anchor="t">
            <a:spAutoFit/>
          </a:bodyPr>
          <a:lstStyle/>
          <a:p>
            <a:pPr algn="l">
              <a:lnSpc>
                <a:spcPts val="6000"/>
              </a:lnSpc>
            </a:pPr>
            <a:r>
              <a:rPr lang="en-US" sz="5000" b="1" spc="-150" dirty="0">
                <a:solidFill>
                  <a:srgbClr val="25201A"/>
                </a:solidFill>
                <a:latin typeface="DM Sans Bold"/>
                <a:ea typeface="DM Sans Bold"/>
                <a:cs typeface="DM Sans Bold"/>
                <a:sym typeface="DM Sans Bold"/>
              </a:rPr>
              <a:t>Staff Secure</a:t>
            </a:r>
          </a:p>
        </p:txBody>
      </p:sp>
      <p:graphicFrame>
        <p:nvGraphicFramePr>
          <p:cNvPr id="5" name="Table 4">
            <a:extLst>
              <a:ext uri="{FF2B5EF4-FFF2-40B4-BE49-F238E27FC236}">
                <a16:creationId xmlns:a16="http://schemas.microsoft.com/office/drawing/2014/main" id="{31053355-6581-CCEF-E38A-2F4422A41841}"/>
              </a:ext>
            </a:extLst>
          </p:cNvPr>
          <p:cNvGraphicFramePr>
            <a:graphicFrameLocks noGrp="1"/>
          </p:cNvGraphicFramePr>
          <p:nvPr>
            <p:extLst>
              <p:ext uri="{D42A27DB-BD31-4B8C-83A1-F6EECF244321}">
                <p14:modId xmlns:p14="http://schemas.microsoft.com/office/powerpoint/2010/main" val="931379318"/>
              </p:ext>
            </p:extLst>
          </p:nvPr>
        </p:nvGraphicFramePr>
        <p:xfrm>
          <a:off x="2655401" y="2492185"/>
          <a:ext cx="12977197" cy="7254240"/>
        </p:xfrm>
        <a:graphic>
          <a:graphicData uri="http://schemas.openxmlformats.org/drawingml/2006/table">
            <a:tbl>
              <a:tblPr firstRow="1" firstCol="1" bandRow="1">
                <a:tableStyleId>{5C22544A-7EE6-4342-B048-85BDC9FD1C3A}</a:tableStyleId>
              </a:tblPr>
              <a:tblGrid>
                <a:gridCol w="1855979">
                  <a:extLst>
                    <a:ext uri="{9D8B030D-6E8A-4147-A177-3AD203B41FA5}">
                      <a16:colId xmlns:a16="http://schemas.microsoft.com/office/drawing/2014/main" val="528931530"/>
                    </a:ext>
                  </a:extLst>
                </a:gridCol>
                <a:gridCol w="6615043">
                  <a:extLst>
                    <a:ext uri="{9D8B030D-6E8A-4147-A177-3AD203B41FA5}">
                      <a16:colId xmlns:a16="http://schemas.microsoft.com/office/drawing/2014/main" val="2829670431"/>
                    </a:ext>
                  </a:extLst>
                </a:gridCol>
                <a:gridCol w="2482995">
                  <a:extLst>
                    <a:ext uri="{9D8B030D-6E8A-4147-A177-3AD203B41FA5}">
                      <a16:colId xmlns:a16="http://schemas.microsoft.com/office/drawing/2014/main" val="82716963"/>
                    </a:ext>
                  </a:extLst>
                </a:gridCol>
                <a:gridCol w="2023180">
                  <a:extLst>
                    <a:ext uri="{9D8B030D-6E8A-4147-A177-3AD203B41FA5}">
                      <a16:colId xmlns:a16="http://schemas.microsoft.com/office/drawing/2014/main" val="2878305067"/>
                    </a:ext>
                  </a:extLst>
                </a:gridCol>
              </a:tblGrid>
              <a:tr h="820254">
                <a:tc>
                  <a:txBody>
                    <a:bodyPr/>
                    <a:lstStyle/>
                    <a:p>
                      <a:pPr marL="0" marR="0" algn="ctr">
                        <a:spcBef>
                          <a:spcPts val="600"/>
                        </a:spcBef>
                        <a:buNone/>
                      </a:pPr>
                      <a:r>
                        <a:rPr lang="en-US" sz="2800" kern="100" dirty="0">
                          <a:effectLst/>
                        </a:rPr>
                        <a:t>Grand Division</a:t>
                      </a:r>
                      <a:endParaRPr lang="en-US" sz="2800" kern="100" dirty="0">
                        <a:effectLst/>
                        <a:latin typeface="Palatino Linotype" panose="0204050205050503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600"/>
                        </a:spcBef>
                        <a:buNone/>
                      </a:pPr>
                      <a:r>
                        <a:rPr lang="en-US" sz="2800" kern="100">
                          <a:effectLst/>
                        </a:rPr>
                        <a:t>Facility Name</a:t>
                      </a:r>
                      <a:endParaRPr lang="en-US" sz="2800" kern="100">
                        <a:effectLst/>
                        <a:latin typeface="Palatino Linotype" panose="0204050205050503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600"/>
                        </a:spcBef>
                        <a:buNone/>
                      </a:pPr>
                      <a:r>
                        <a:rPr lang="en-US" sz="2800" kern="100">
                          <a:effectLst/>
                        </a:rPr>
                        <a:t>Operated by</a:t>
                      </a:r>
                      <a:endParaRPr lang="en-US" sz="2800" kern="100">
                        <a:effectLst/>
                        <a:latin typeface="Palatino Linotype" panose="0204050205050503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600"/>
                        </a:spcBef>
                        <a:buNone/>
                      </a:pPr>
                      <a:r>
                        <a:rPr lang="en-US" sz="2800" kern="100" dirty="0">
                          <a:effectLst/>
                        </a:rPr>
                        <a:t>Capacity</a:t>
                      </a:r>
                      <a:endParaRPr lang="en-US" sz="2800" kern="100" dirty="0">
                        <a:effectLst/>
                        <a:latin typeface="Palatino Linotype" panose="0204050205050503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075677065"/>
                  </a:ext>
                </a:extLst>
              </a:tr>
              <a:tr h="820254">
                <a:tc>
                  <a:txBody>
                    <a:bodyPr/>
                    <a:lstStyle/>
                    <a:p>
                      <a:pPr marL="71755" marR="71755" algn="ctr">
                        <a:spcBef>
                          <a:spcPts val="600"/>
                        </a:spcBef>
                        <a:buNone/>
                      </a:pPr>
                      <a:r>
                        <a:rPr lang="en-US" sz="2800" kern="100" dirty="0">
                          <a:effectLst/>
                        </a:rPr>
                        <a:t>East</a:t>
                      </a:r>
                      <a:endParaRPr lang="en-US" sz="2800" kern="100" dirty="0">
                        <a:effectLst/>
                        <a:latin typeface="Palatino Linotype" panose="02040502050505030304" pitchFamily="18" charset="0"/>
                        <a:ea typeface="Times New Roman" panose="02020603050405020304" pitchFamily="18" charset="0"/>
                        <a:cs typeface="Arial" panose="020B0604020202020204" pitchFamily="34" charset="0"/>
                      </a:endParaRPr>
                    </a:p>
                  </a:txBody>
                  <a:tcPr marL="68580" marR="68580" marT="0" marB="0" vert="vert270" anchor="ctr"/>
                </a:tc>
                <a:tc>
                  <a:txBody>
                    <a:bodyPr/>
                    <a:lstStyle/>
                    <a:p>
                      <a:pPr marL="0" marR="0" algn="just">
                        <a:spcBef>
                          <a:spcPts val="600"/>
                        </a:spcBef>
                        <a:buNone/>
                      </a:pPr>
                      <a:r>
                        <a:rPr lang="en-US" sz="2800" kern="100" dirty="0">
                          <a:effectLst/>
                        </a:rPr>
                        <a:t>Mountain View Academy</a:t>
                      </a:r>
                      <a:endParaRPr lang="en-US" sz="2800" kern="100" dirty="0">
                        <a:effectLst/>
                        <a:latin typeface="Palatino Linotype" panose="0204050205050503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600"/>
                        </a:spcBef>
                        <a:buNone/>
                      </a:pPr>
                      <a:r>
                        <a:rPr lang="en-US" sz="2800" kern="100">
                          <a:effectLst/>
                        </a:rPr>
                        <a:t>Wayne’s Halfway House</a:t>
                      </a:r>
                      <a:endParaRPr lang="en-US" sz="2800" kern="100">
                        <a:effectLst/>
                        <a:latin typeface="Palatino Linotype" panose="0204050205050503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600"/>
                        </a:spcBef>
                        <a:buNone/>
                      </a:pPr>
                      <a:r>
                        <a:rPr lang="en-US" sz="2800" kern="100" dirty="0">
                          <a:effectLst/>
                        </a:rPr>
                        <a:t>24</a:t>
                      </a:r>
                      <a:endParaRPr lang="en-US" sz="2800" kern="100" dirty="0">
                        <a:effectLst/>
                        <a:latin typeface="Palatino Linotype" panose="0204050205050503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87660132"/>
                  </a:ext>
                </a:extLst>
              </a:tr>
              <a:tr h="1230381">
                <a:tc rowSpan="3">
                  <a:txBody>
                    <a:bodyPr/>
                    <a:lstStyle/>
                    <a:p>
                      <a:pPr marL="71755" marR="71755" algn="ctr">
                        <a:spcBef>
                          <a:spcPts val="600"/>
                        </a:spcBef>
                        <a:buNone/>
                      </a:pPr>
                      <a:r>
                        <a:rPr lang="en-US" sz="2800" kern="100" dirty="0">
                          <a:effectLst/>
                        </a:rPr>
                        <a:t>Middle</a:t>
                      </a:r>
                      <a:endParaRPr lang="en-US" sz="2800" kern="100" dirty="0">
                        <a:effectLst/>
                        <a:latin typeface="Palatino Linotype" panose="02040502050505030304" pitchFamily="18" charset="0"/>
                        <a:ea typeface="Times New Roman" panose="02020603050405020304" pitchFamily="18" charset="0"/>
                        <a:cs typeface="Arial" panose="020B0604020202020204" pitchFamily="34" charset="0"/>
                      </a:endParaRPr>
                    </a:p>
                  </a:txBody>
                  <a:tcPr marL="68580" marR="68580" marT="0" marB="0" vert="vert270" anchor="ctr"/>
                </a:tc>
                <a:tc>
                  <a:txBody>
                    <a:bodyPr/>
                    <a:lstStyle/>
                    <a:p>
                      <a:pPr marL="0" marR="0" algn="just">
                        <a:spcBef>
                          <a:spcPts val="600"/>
                        </a:spcBef>
                        <a:buNone/>
                      </a:pPr>
                      <a:r>
                        <a:rPr lang="en-US" sz="2800" kern="100" dirty="0">
                          <a:effectLst/>
                        </a:rPr>
                        <a:t>Rosewood Academy</a:t>
                      </a:r>
                      <a:endParaRPr lang="en-US" sz="2800" kern="100" dirty="0">
                        <a:effectLst/>
                        <a:latin typeface="Palatino Linotype" panose="0204050205050503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600"/>
                        </a:spcBef>
                        <a:buNone/>
                      </a:pPr>
                      <a:r>
                        <a:rPr lang="en-US" sz="2800" kern="100" dirty="0">
                          <a:effectLst/>
                        </a:rPr>
                        <a:t>Youth Opportunity Investments</a:t>
                      </a:r>
                      <a:endParaRPr lang="en-US" sz="2800" kern="100" dirty="0">
                        <a:effectLst/>
                        <a:latin typeface="Palatino Linotype" panose="0204050205050503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600"/>
                        </a:spcBef>
                        <a:buNone/>
                      </a:pPr>
                      <a:r>
                        <a:rPr lang="en-US" sz="2800" kern="100">
                          <a:effectLst/>
                        </a:rPr>
                        <a:t>30</a:t>
                      </a:r>
                      <a:endParaRPr lang="en-US" sz="2800" kern="100">
                        <a:effectLst/>
                        <a:latin typeface="Palatino Linotype" panose="0204050205050503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443049958"/>
                  </a:ext>
                </a:extLst>
              </a:tr>
              <a:tr h="1230381">
                <a:tc vMerge="1">
                  <a:txBody>
                    <a:bodyPr/>
                    <a:lstStyle/>
                    <a:p>
                      <a:endParaRPr lang="en-US"/>
                    </a:p>
                  </a:txBody>
                  <a:tcPr/>
                </a:tc>
                <a:tc>
                  <a:txBody>
                    <a:bodyPr/>
                    <a:lstStyle/>
                    <a:p>
                      <a:pPr marL="0" marR="0" algn="just">
                        <a:spcBef>
                          <a:spcPts val="600"/>
                        </a:spcBef>
                        <a:buNone/>
                      </a:pPr>
                      <a:r>
                        <a:rPr lang="en-US" sz="2800" kern="100" dirty="0">
                          <a:effectLst/>
                        </a:rPr>
                        <a:t>Walnut Academy</a:t>
                      </a:r>
                      <a:endParaRPr lang="en-US" sz="2800" kern="100" dirty="0">
                        <a:effectLst/>
                        <a:latin typeface="Palatino Linotype" panose="0204050205050503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600"/>
                        </a:spcBef>
                        <a:buNone/>
                      </a:pPr>
                      <a:r>
                        <a:rPr lang="en-US" sz="2800" kern="100" dirty="0">
                          <a:effectLst/>
                        </a:rPr>
                        <a:t>Youth Opportunity Investments</a:t>
                      </a:r>
                      <a:endParaRPr lang="en-US" sz="2800" kern="100" dirty="0">
                        <a:effectLst/>
                        <a:latin typeface="Palatino Linotype" panose="0204050205050503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600"/>
                        </a:spcBef>
                        <a:buNone/>
                      </a:pPr>
                      <a:r>
                        <a:rPr lang="en-US" sz="2800" kern="100">
                          <a:effectLst/>
                        </a:rPr>
                        <a:t>30</a:t>
                      </a:r>
                      <a:endParaRPr lang="en-US" sz="2800" kern="100">
                        <a:effectLst/>
                        <a:latin typeface="Palatino Linotype" panose="0204050205050503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543516042"/>
                  </a:ext>
                </a:extLst>
              </a:tr>
              <a:tr h="820254">
                <a:tc vMerge="1">
                  <a:txBody>
                    <a:bodyPr/>
                    <a:lstStyle/>
                    <a:p>
                      <a:endParaRPr lang="en-US"/>
                    </a:p>
                  </a:txBody>
                  <a:tcPr/>
                </a:tc>
                <a:tc>
                  <a:txBody>
                    <a:bodyPr/>
                    <a:lstStyle/>
                    <a:p>
                      <a:pPr marL="0" marR="0" algn="just">
                        <a:spcBef>
                          <a:spcPts val="600"/>
                        </a:spcBef>
                        <a:buNone/>
                      </a:pPr>
                      <a:r>
                        <a:rPr lang="en-US" sz="2800" kern="100" dirty="0">
                          <a:effectLst/>
                        </a:rPr>
                        <a:t>Hollis Academy</a:t>
                      </a:r>
                      <a:endParaRPr lang="en-US" sz="2800" kern="100" dirty="0">
                        <a:effectLst/>
                        <a:latin typeface="Palatino Linotype" panose="0204050205050503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600"/>
                        </a:spcBef>
                        <a:buNone/>
                      </a:pPr>
                      <a:r>
                        <a:rPr lang="en-US" sz="2800" kern="100" dirty="0">
                          <a:effectLst/>
                        </a:rPr>
                        <a:t>Wayne’s Halfway House</a:t>
                      </a:r>
                      <a:endParaRPr lang="en-US" sz="2800" kern="100" dirty="0">
                        <a:effectLst/>
                        <a:latin typeface="Palatino Linotype" panose="0204050205050503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600"/>
                        </a:spcBef>
                        <a:buNone/>
                      </a:pPr>
                      <a:r>
                        <a:rPr lang="en-US" sz="2800" kern="100">
                          <a:effectLst/>
                        </a:rPr>
                        <a:t>84</a:t>
                      </a:r>
                      <a:endParaRPr lang="en-US" sz="2800" kern="100">
                        <a:effectLst/>
                        <a:latin typeface="Palatino Linotype" panose="0204050205050503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015491388"/>
                  </a:ext>
                </a:extLst>
              </a:tr>
              <a:tr h="979063">
                <a:tc rowSpan="2">
                  <a:txBody>
                    <a:bodyPr/>
                    <a:lstStyle/>
                    <a:p>
                      <a:pPr marL="71755" marR="71755" algn="ctr">
                        <a:spcBef>
                          <a:spcPts val="600"/>
                        </a:spcBef>
                        <a:buNone/>
                      </a:pPr>
                      <a:r>
                        <a:rPr lang="en-US" sz="2800" kern="100">
                          <a:effectLst/>
                        </a:rPr>
                        <a:t>West</a:t>
                      </a:r>
                      <a:endParaRPr lang="en-US" sz="2800" kern="100">
                        <a:effectLst/>
                        <a:latin typeface="Palatino Linotype" panose="02040502050505030304" pitchFamily="18" charset="0"/>
                        <a:ea typeface="Times New Roman" panose="02020603050405020304" pitchFamily="18" charset="0"/>
                        <a:cs typeface="Arial" panose="020B0604020202020204" pitchFamily="34" charset="0"/>
                      </a:endParaRPr>
                    </a:p>
                  </a:txBody>
                  <a:tcPr marL="68580" marR="68580" marT="0" marB="0" vert="vert270" anchor="ctr"/>
                </a:tc>
                <a:tc>
                  <a:txBody>
                    <a:bodyPr/>
                    <a:lstStyle/>
                    <a:p>
                      <a:pPr marL="0" marR="0" algn="just">
                        <a:spcBef>
                          <a:spcPts val="600"/>
                        </a:spcBef>
                        <a:buNone/>
                      </a:pPr>
                      <a:r>
                        <a:rPr lang="en-US" sz="2800" kern="100" dirty="0">
                          <a:effectLst/>
                        </a:rPr>
                        <a:t>Memphis Youth Academy</a:t>
                      </a:r>
                      <a:endParaRPr lang="en-US" sz="2800" kern="100" dirty="0">
                        <a:effectLst/>
                        <a:latin typeface="Palatino Linotype" panose="0204050205050503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600"/>
                        </a:spcBef>
                        <a:buNone/>
                      </a:pPr>
                      <a:r>
                        <a:rPr lang="en-US" sz="2800" kern="100" dirty="0">
                          <a:effectLst/>
                        </a:rPr>
                        <a:t>Youth Opportunity Investments</a:t>
                      </a:r>
                      <a:endParaRPr lang="en-US" sz="2800" kern="100" dirty="0">
                        <a:effectLst/>
                        <a:latin typeface="Palatino Linotype" panose="0204050205050503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600"/>
                        </a:spcBef>
                        <a:buNone/>
                      </a:pPr>
                      <a:r>
                        <a:rPr lang="en-US" sz="2800" kern="100" dirty="0">
                          <a:effectLst/>
                        </a:rPr>
                        <a:t>66</a:t>
                      </a:r>
                      <a:endParaRPr lang="en-US" sz="2800" kern="100" dirty="0">
                        <a:effectLst/>
                        <a:latin typeface="Palatino Linotype" panose="0204050205050503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250658012"/>
                  </a:ext>
                </a:extLst>
              </a:tr>
              <a:tr h="820254">
                <a:tc vMerge="1">
                  <a:txBody>
                    <a:bodyPr/>
                    <a:lstStyle/>
                    <a:p>
                      <a:endParaRPr lang="en-US"/>
                    </a:p>
                  </a:txBody>
                  <a:tcPr/>
                </a:tc>
                <a:tc>
                  <a:txBody>
                    <a:bodyPr/>
                    <a:lstStyle/>
                    <a:p>
                      <a:pPr marL="0" marR="0" algn="just">
                        <a:spcBef>
                          <a:spcPts val="600"/>
                        </a:spcBef>
                        <a:buNone/>
                      </a:pPr>
                      <a:r>
                        <a:rPr lang="en-US" sz="2800" kern="100">
                          <a:effectLst/>
                        </a:rPr>
                        <a:t>Wilder Youth Development Center</a:t>
                      </a:r>
                      <a:endParaRPr lang="en-US" sz="2800" kern="100">
                        <a:effectLst/>
                        <a:latin typeface="Palatino Linotype" panose="0204050205050503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600"/>
                        </a:spcBef>
                        <a:buNone/>
                      </a:pPr>
                      <a:r>
                        <a:rPr lang="en-US" sz="2800" kern="100" dirty="0">
                          <a:effectLst/>
                        </a:rPr>
                        <a:t>State of Tennessee</a:t>
                      </a:r>
                      <a:endParaRPr lang="en-US" sz="2800" kern="100" dirty="0">
                        <a:effectLst/>
                        <a:latin typeface="Palatino Linotype" panose="0204050205050503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600"/>
                        </a:spcBef>
                        <a:buNone/>
                      </a:pPr>
                      <a:r>
                        <a:rPr lang="en-US" sz="2800" kern="100" dirty="0">
                          <a:effectLst/>
                        </a:rPr>
                        <a:t>32</a:t>
                      </a:r>
                      <a:endParaRPr lang="en-US" sz="2800" kern="100" dirty="0">
                        <a:effectLst/>
                        <a:latin typeface="Palatino Linotype" panose="0204050205050503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20860002"/>
                  </a:ext>
                </a:extLst>
              </a:tr>
            </a:tbl>
          </a:graphicData>
        </a:graphic>
      </p:graphicFrame>
      <p:sp>
        <p:nvSpPr>
          <p:cNvPr id="6" name="TextBox 15">
            <a:extLst>
              <a:ext uri="{FF2B5EF4-FFF2-40B4-BE49-F238E27FC236}">
                <a16:creationId xmlns:a16="http://schemas.microsoft.com/office/drawing/2014/main" id="{981CC598-FA7A-25BA-59AA-16E5961B4070}"/>
              </a:ext>
            </a:extLst>
          </p:cNvPr>
          <p:cNvSpPr txBox="1"/>
          <p:nvPr/>
        </p:nvSpPr>
        <p:spPr>
          <a:xfrm>
            <a:off x="16496238" y="9195435"/>
            <a:ext cx="763062" cy="573405"/>
          </a:xfrm>
          <a:prstGeom prst="rect">
            <a:avLst/>
          </a:prstGeom>
        </p:spPr>
        <p:txBody>
          <a:bodyPr lIns="0" tIns="0" rIns="0" bIns="0" rtlCol="0" anchor="t">
            <a:spAutoFit/>
          </a:bodyPr>
          <a:lstStyle/>
          <a:p>
            <a:pPr algn="r">
              <a:lnSpc>
                <a:spcPts val="4200"/>
              </a:lnSpc>
              <a:spcBef>
                <a:spcPct val="0"/>
              </a:spcBef>
            </a:pPr>
            <a:r>
              <a:rPr lang="en-US" sz="4200" spc="-126" dirty="0">
                <a:solidFill>
                  <a:srgbClr val="25201A"/>
                </a:solidFill>
                <a:latin typeface="Biro Script Plus"/>
                <a:ea typeface="Biro Script Plus"/>
                <a:cs typeface="Biro Script Plus"/>
                <a:sym typeface="Biro Script Plus"/>
              </a:rPr>
              <a:t>15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5DCCB"/>
        </a:solidFill>
        <a:effectLst/>
      </p:bgPr>
    </p:bg>
    <p:spTree>
      <p:nvGrpSpPr>
        <p:cNvPr id="1" name=""/>
        <p:cNvGrpSpPr/>
        <p:nvPr/>
      </p:nvGrpSpPr>
      <p:grpSpPr>
        <a:xfrm>
          <a:off x="0" y="0"/>
          <a:ext cx="0" cy="0"/>
          <a:chOff x="0" y="0"/>
          <a:chExt cx="0" cy="0"/>
        </a:xfrm>
      </p:grpSpPr>
      <p:sp>
        <p:nvSpPr>
          <p:cNvPr id="3" name="TextBox 3"/>
          <p:cNvSpPr txBox="1"/>
          <p:nvPr/>
        </p:nvSpPr>
        <p:spPr>
          <a:xfrm>
            <a:off x="1028700" y="981075"/>
            <a:ext cx="6147420" cy="405765"/>
          </a:xfrm>
          <a:prstGeom prst="rect">
            <a:avLst/>
          </a:prstGeom>
        </p:spPr>
        <p:txBody>
          <a:bodyPr lIns="0" tIns="0" rIns="0" bIns="0" rtlCol="0" anchor="t">
            <a:spAutoFit/>
          </a:bodyPr>
          <a:lstStyle/>
          <a:p>
            <a:pPr algn="l">
              <a:lnSpc>
                <a:spcPts val="3359"/>
              </a:lnSpc>
            </a:pPr>
            <a:r>
              <a:rPr lang="en-US" sz="2400" b="1" spc="240">
                <a:solidFill>
                  <a:srgbClr val="325EE4"/>
                </a:solidFill>
                <a:latin typeface="DM Sans Bold"/>
                <a:ea typeface="DM Sans Bold"/>
                <a:cs typeface="DM Sans Bold"/>
                <a:sym typeface="DM Sans Bold"/>
              </a:rPr>
              <a:t>WHAT WE’VE LEARNED SO FAR</a:t>
            </a:r>
          </a:p>
        </p:txBody>
      </p:sp>
      <p:sp>
        <p:nvSpPr>
          <p:cNvPr id="4" name="TextBox 4"/>
          <p:cNvSpPr txBox="1"/>
          <p:nvPr/>
        </p:nvSpPr>
        <p:spPr>
          <a:xfrm>
            <a:off x="1028700" y="1910013"/>
            <a:ext cx="10171666" cy="771525"/>
          </a:xfrm>
          <a:prstGeom prst="rect">
            <a:avLst/>
          </a:prstGeom>
        </p:spPr>
        <p:txBody>
          <a:bodyPr lIns="0" tIns="0" rIns="0" bIns="0" rtlCol="0" anchor="t">
            <a:spAutoFit/>
          </a:bodyPr>
          <a:lstStyle/>
          <a:p>
            <a:pPr algn="l">
              <a:lnSpc>
                <a:spcPts val="6000"/>
              </a:lnSpc>
            </a:pPr>
            <a:r>
              <a:rPr lang="en-US" sz="5000" b="1" spc="-150">
                <a:solidFill>
                  <a:srgbClr val="25201A"/>
                </a:solidFill>
                <a:latin typeface="DM Sans Bold"/>
                <a:ea typeface="DM Sans Bold"/>
                <a:cs typeface="DM Sans Bold"/>
                <a:sym typeface="DM Sans Bold"/>
              </a:rPr>
              <a:t>Hardware Secure</a:t>
            </a:r>
          </a:p>
        </p:txBody>
      </p:sp>
      <p:graphicFrame>
        <p:nvGraphicFramePr>
          <p:cNvPr id="5" name="Table 4">
            <a:extLst>
              <a:ext uri="{FF2B5EF4-FFF2-40B4-BE49-F238E27FC236}">
                <a16:creationId xmlns:a16="http://schemas.microsoft.com/office/drawing/2014/main" id="{24692507-A134-7B54-A661-5F3EE6B0FFA3}"/>
              </a:ext>
            </a:extLst>
          </p:cNvPr>
          <p:cNvGraphicFramePr>
            <a:graphicFrameLocks noGrp="1"/>
          </p:cNvGraphicFramePr>
          <p:nvPr>
            <p:extLst>
              <p:ext uri="{D42A27DB-BD31-4B8C-83A1-F6EECF244321}">
                <p14:modId xmlns:p14="http://schemas.microsoft.com/office/powerpoint/2010/main" val="1922525020"/>
              </p:ext>
            </p:extLst>
          </p:nvPr>
        </p:nvGraphicFramePr>
        <p:xfrm>
          <a:off x="2662237" y="3204711"/>
          <a:ext cx="12963526" cy="5400199"/>
        </p:xfrm>
        <a:graphic>
          <a:graphicData uri="http://schemas.openxmlformats.org/drawingml/2006/table">
            <a:tbl>
              <a:tblPr firstRow="1" firstCol="1" bandRow="1">
                <a:tableStyleId>{5C22544A-7EE6-4342-B048-85BDC9FD1C3A}</a:tableStyleId>
              </a:tblPr>
              <a:tblGrid>
                <a:gridCol w="2138363">
                  <a:extLst>
                    <a:ext uri="{9D8B030D-6E8A-4147-A177-3AD203B41FA5}">
                      <a16:colId xmlns:a16="http://schemas.microsoft.com/office/drawing/2014/main" val="2599101883"/>
                    </a:ext>
                  </a:extLst>
                </a:gridCol>
                <a:gridCol w="3886200">
                  <a:extLst>
                    <a:ext uri="{9D8B030D-6E8A-4147-A177-3AD203B41FA5}">
                      <a16:colId xmlns:a16="http://schemas.microsoft.com/office/drawing/2014/main" val="3619647248"/>
                    </a:ext>
                  </a:extLst>
                </a:gridCol>
                <a:gridCol w="5121646">
                  <a:extLst>
                    <a:ext uri="{9D8B030D-6E8A-4147-A177-3AD203B41FA5}">
                      <a16:colId xmlns:a16="http://schemas.microsoft.com/office/drawing/2014/main" val="1063523771"/>
                    </a:ext>
                  </a:extLst>
                </a:gridCol>
                <a:gridCol w="1817317">
                  <a:extLst>
                    <a:ext uri="{9D8B030D-6E8A-4147-A177-3AD203B41FA5}">
                      <a16:colId xmlns:a16="http://schemas.microsoft.com/office/drawing/2014/main" val="4064956783"/>
                    </a:ext>
                  </a:extLst>
                </a:gridCol>
              </a:tblGrid>
              <a:tr h="1082561">
                <a:tc>
                  <a:txBody>
                    <a:bodyPr/>
                    <a:lstStyle/>
                    <a:p>
                      <a:pPr marL="0" marR="0" algn="ctr">
                        <a:spcBef>
                          <a:spcPts val="600"/>
                        </a:spcBef>
                        <a:buNone/>
                      </a:pPr>
                      <a:r>
                        <a:rPr lang="en-US" sz="2800" kern="100" dirty="0">
                          <a:effectLst/>
                        </a:rPr>
                        <a:t>Grand Division</a:t>
                      </a:r>
                      <a:endParaRPr lang="en-US" sz="4000" kern="100" dirty="0">
                        <a:effectLst/>
                        <a:latin typeface="Palatino Linotype" panose="0204050205050503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600"/>
                        </a:spcBef>
                        <a:buNone/>
                      </a:pPr>
                      <a:r>
                        <a:rPr lang="en-US" sz="2800" kern="100" dirty="0">
                          <a:effectLst/>
                        </a:rPr>
                        <a:t>Facility Name</a:t>
                      </a:r>
                      <a:endParaRPr lang="en-US" sz="4000" kern="100" dirty="0">
                        <a:effectLst/>
                        <a:latin typeface="Palatino Linotype" panose="0204050205050503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600"/>
                        </a:spcBef>
                        <a:buNone/>
                      </a:pPr>
                      <a:r>
                        <a:rPr lang="en-US" sz="2800" kern="100" dirty="0">
                          <a:effectLst/>
                        </a:rPr>
                        <a:t>Operated by</a:t>
                      </a:r>
                      <a:endParaRPr lang="en-US" sz="4000" kern="100" dirty="0">
                        <a:effectLst/>
                        <a:latin typeface="Palatino Linotype" panose="0204050205050503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600"/>
                        </a:spcBef>
                        <a:buNone/>
                      </a:pPr>
                      <a:r>
                        <a:rPr lang="en-US" sz="2800" kern="100" dirty="0">
                          <a:effectLst/>
                        </a:rPr>
                        <a:t>Capacity</a:t>
                      </a:r>
                      <a:endParaRPr lang="en-US" sz="4000" kern="100" dirty="0">
                        <a:effectLst/>
                        <a:latin typeface="Palatino Linotype" panose="0204050205050503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927447803"/>
                  </a:ext>
                </a:extLst>
              </a:tr>
              <a:tr h="1006935">
                <a:tc>
                  <a:txBody>
                    <a:bodyPr/>
                    <a:lstStyle/>
                    <a:p>
                      <a:pPr marL="71755" marR="71755" algn="ctr">
                        <a:spcBef>
                          <a:spcPts val="600"/>
                        </a:spcBef>
                        <a:buNone/>
                      </a:pPr>
                      <a:r>
                        <a:rPr lang="en-US" sz="2800" kern="100" dirty="0">
                          <a:effectLst/>
                        </a:rPr>
                        <a:t>East</a:t>
                      </a:r>
                      <a:endParaRPr lang="en-US" sz="4000" kern="100" dirty="0">
                        <a:effectLst/>
                        <a:latin typeface="Palatino Linotype" panose="02040502050505030304" pitchFamily="18" charset="0"/>
                        <a:ea typeface="Times New Roman" panose="02020603050405020304" pitchFamily="18" charset="0"/>
                        <a:cs typeface="Arial" panose="020B0604020202020204" pitchFamily="34" charset="0"/>
                      </a:endParaRPr>
                    </a:p>
                  </a:txBody>
                  <a:tcPr marL="68580" marR="68580" marT="0" marB="0" vert="vert270" anchor="ctr"/>
                </a:tc>
                <a:tc>
                  <a:txBody>
                    <a:bodyPr/>
                    <a:lstStyle/>
                    <a:p>
                      <a:pPr marL="0" marR="0" algn="just">
                        <a:spcBef>
                          <a:spcPts val="600"/>
                        </a:spcBef>
                        <a:buNone/>
                      </a:pPr>
                      <a:r>
                        <a:rPr lang="en-US" sz="2800" kern="100" dirty="0">
                          <a:effectLst/>
                        </a:rPr>
                        <a:t>Mountain View Academy</a:t>
                      </a:r>
                      <a:endParaRPr lang="en-US" sz="4000" kern="100" dirty="0">
                        <a:effectLst/>
                        <a:latin typeface="Palatino Linotype" panose="0204050205050503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600"/>
                        </a:spcBef>
                        <a:buNone/>
                      </a:pPr>
                      <a:r>
                        <a:rPr lang="en-US" sz="2800" kern="100" dirty="0">
                          <a:effectLst/>
                        </a:rPr>
                        <a:t>Wayne’s Halfway House</a:t>
                      </a:r>
                      <a:endParaRPr lang="en-US" sz="4000" kern="100" dirty="0">
                        <a:effectLst/>
                        <a:latin typeface="Palatino Linotype" panose="0204050205050503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600"/>
                        </a:spcBef>
                        <a:buNone/>
                      </a:pPr>
                      <a:r>
                        <a:rPr lang="en-US" sz="2800" kern="100">
                          <a:effectLst/>
                        </a:rPr>
                        <a:t>72</a:t>
                      </a:r>
                      <a:endParaRPr lang="en-US" sz="4000" kern="100">
                        <a:effectLst/>
                        <a:latin typeface="Palatino Linotype" panose="0204050205050503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405478307"/>
                  </a:ext>
                </a:extLst>
              </a:tr>
              <a:tr h="1158186">
                <a:tc rowSpan="2">
                  <a:txBody>
                    <a:bodyPr/>
                    <a:lstStyle/>
                    <a:p>
                      <a:pPr marL="71755" marR="71755" algn="ctr">
                        <a:spcBef>
                          <a:spcPts val="600"/>
                        </a:spcBef>
                        <a:buNone/>
                      </a:pPr>
                      <a:r>
                        <a:rPr lang="en-US" sz="2800" kern="100">
                          <a:effectLst/>
                        </a:rPr>
                        <a:t>Middle</a:t>
                      </a:r>
                      <a:endParaRPr lang="en-US" sz="4000" kern="100">
                        <a:effectLst/>
                        <a:latin typeface="Palatino Linotype" panose="02040502050505030304" pitchFamily="18" charset="0"/>
                        <a:ea typeface="Times New Roman" panose="02020603050405020304" pitchFamily="18" charset="0"/>
                        <a:cs typeface="Arial" panose="020B0604020202020204" pitchFamily="34" charset="0"/>
                      </a:endParaRPr>
                    </a:p>
                  </a:txBody>
                  <a:tcPr marL="68580" marR="68580" marT="0" marB="0" vert="vert270" anchor="ctr"/>
                </a:tc>
                <a:tc>
                  <a:txBody>
                    <a:bodyPr/>
                    <a:lstStyle/>
                    <a:p>
                      <a:pPr marL="0" marR="0" algn="just">
                        <a:spcBef>
                          <a:spcPts val="600"/>
                        </a:spcBef>
                        <a:buNone/>
                      </a:pPr>
                      <a:r>
                        <a:rPr lang="en-US" sz="2800" kern="100">
                          <a:effectLst/>
                        </a:rPr>
                        <a:t>Standing Tall</a:t>
                      </a:r>
                      <a:endParaRPr lang="en-US" sz="4000" kern="100">
                        <a:effectLst/>
                        <a:latin typeface="Palatino Linotype" panose="0204050205050503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600"/>
                        </a:spcBef>
                        <a:buNone/>
                      </a:pPr>
                      <a:r>
                        <a:rPr lang="en-US" sz="2800" kern="100" dirty="0">
                          <a:effectLst/>
                        </a:rPr>
                        <a:t>Wayne’s Halfway House</a:t>
                      </a:r>
                      <a:endParaRPr lang="en-US" sz="4000" kern="100" dirty="0">
                        <a:effectLst/>
                        <a:latin typeface="Palatino Linotype" panose="0204050205050503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600"/>
                        </a:spcBef>
                        <a:buNone/>
                      </a:pPr>
                      <a:r>
                        <a:rPr lang="en-US" sz="2800" kern="100" dirty="0">
                          <a:effectLst/>
                        </a:rPr>
                        <a:t>48</a:t>
                      </a:r>
                      <a:endParaRPr lang="en-US" sz="4000" kern="100" dirty="0">
                        <a:effectLst/>
                        <a:latin typeface="Palatino Linotype" panose="0204050205050503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632864094"/>
                  </a:ext>
                </a:extLst>
              </a:tr>
              <a:tr h="1158186">
                <a:tc vMerge="1">
                  <a:txBody>
                    <a:bodyPr/>
                    <a:lstStyle/>
                    <a:p>
                      <a:endParaRPr lang="en-US"/>
                    </a:p>
                  </a:txBody>
                  <a:tcPr/>
                </a:tc>
                <a:tc>
                  <a:txBody>
                    <a:bodyPr/>
                    <a:lstStyle/>
                    <a:p>
                      <a:pPr marL="0" marR="0" algn="just">
                        <a:spcBef>
                          <a:spcPts val="600"/>
                        </a:spcBef>
                        <a:buNone/>
                      </a:pPr>
                      <a:r>
                        <a:rPr lang="en-US" sz="2800" kern="100">
                          <a:effectLst/>
                        </a:rPr>
                        <a:t>Duck River Youth’s Center</a:t>
                      </a:r>
                      <a:endParaRPr lang="en-US" sz="4000" kern="100">
                        <a:effectLst/>
                        <a:latin typeface="Palatino Linotype" panose="0204050205050503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600"/>
                        </a:spcBef>
                        <a:buNone/>
                      </a:pPr>
                      <a:r>
                        <a:rPr lang="en-US" sz="2800" kern="100" dirty="0">
                          <a:effectLst/>
                        </a:rPr>
                        <a:t>Wayne’s Halfway House</a:t>
                      </a:r>
                      <a:endParaRPr lang="en-US" sz="4000" kern="100" dirty="0">
                        <a:effectLst/>
                        <a:latin typeface="Palatino Linotype" panose="0204050205050503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600"/>
                        </a:spcBef>
                        <a:buNone/>
                      </a:pPr>
                      <a:r>
                        <a:rPr lang="en-US" sz="2800" kern="100" dirty="0">
                          <a:effectLst/>
                        </a:rPr>
                        <a:t>27</a:t>
                      </a:r>
                      <a:endParaRPr lang="en-US" sz="4000" kern="100" dirty="0">
                        <a:effectLst/>
                        <a:latin typeface="Palatino Linotype" panose="0204050205050503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950985444"/>
                  </a:ext>
                </a:extLst>
              </a:tr>
              <a:tr h="994331">
                <a:tc>
                  <a:txBody>
                    <a:bodyPr/>
                    <a:lstStyle/>
                    <a:p>
                      <a:pPr marL="71755" marR="71755" algn="ctr">
                        <a:spcBef>
                          <a:spcPts val="600"/>
                        </a:spcBef>
                        <a:buNone/>
                      </a:pPr>
                      <a:r>
                        <a:rPr lang="en-US" sz="2800" kern="100">
                          <a:effectLst/>
                        </a:rPr>
                        <a:t>Out of State</a:t>
                      </a:r>
                      <a:endParaRPr lang="en-US" sz="4000" kern="100">
                        <a:effectLst/>
                        <a:latin typeface="Palatino Linotype" panose="02040502050505030304" pitchFamily="18" charset="0"/>
                        <a:ea typeface="Times New Roman" panose="02020603050405020304" pitchFamily="18" charset="0"/>
                        <a:cs typeface="Arial" panose="020B0604020202020204" pitchFamily="34" charset="0"/>
                      </a:endParaRPr>
                    </a:p>
                  </a:txBody>
                  <a:tcPr marL="68580" marR="68580" marT="0" marB="0" vert="vert270" anchor="ctr"/>
                </a:tc>
                <a:tc>
                  <a:txBody>
                    <a:bodyPr/>
                    <a:lstStyle/>
                    <a:p>
                      <a:pPr marL="0" marR="0" algn="just">
                        <a:spcBef>
                          <a:spcPts val="600"/>
                        </a:spcBef>
                        <a:buNone/>
                      </a:pPr>
                      <a:r>
                        <a:rPr lang="en-US" sz="2800" kern="100">
                          <a:effectLst/>
                        </a:rPr>
                        <a:t>Rockdale</a:t>
                      </a:r>
                      <a:endParaRPr lang="en-US" sz="4000" kern="100">
                        <a:effectLst/>
                        <a:latin typeface="Palatino Linotype" panose="0204050205050503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600"/>
                        </a:spcBef>
                        <a:buNone/>
                      </a:pPr>
                      <a:r>
                        <a:rPr lang="en-US" sz="2800" kern="100" dirty="0">
                          <a:effectLst/>
                        </a:rPr>
                        <a:t>Youth Opportunity Investment</a:t>
                      </a:r>
                      <a:endParaRPr lang="en-US" sz="4000" kern="100" dirty="0">
                        <a:effectLst/>
                        <a:latin typeface="Palatino Linotype" panose="0204050205050503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600"/>
                        </a:spcBef>
                        <a:buNone/>
                      </a:pPr>
                      <a:r>
                        <a:rPr lang="en-US" sz="2800" kern="100" dirty="0">
                          <a:effectLst/>
                        </a:rPr>
                        <a:t>N/A</a:t>
                      </a:r>
                      <a:endParaRPr lang="en-US" sz="4000" kern="100" dirty="0">
                        <a:effectLst/>
                        <a:latin typeface="Palatino Linotype" panose="0204050205050503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7879988"/>
                  </a:ext>
                </a:extLst>
              </a:tr>
            </a:tbl>
          </a:graphicData>
        </a:graphic>
      </p:graphicFrame>
      <p:sp>
        <p:nvSpPr>
          <p:cNvPr id="6" name="TextBox 15">
            <a:extLst>
              <a:ext uri="{FF2B5EF4-FFF2-40B4-BE49-F238E27FC236}">
                <a16:creationId xmlns:a16="http://schemas.microsoft.com/office/drawing/2014/main" id="{1DC3DC51-762C-6C7F-621A-63445994EEBB}"/>
              </a:ext>
            </a:extLst>
          </p:cNvPr>
          <p:cNvSpPr txBox="1"/>
          <p:nvPr/>
        </p:nvSpPr>
        <p:spPr>
          <a:xfrm>
            <a:off x="16496238" y="9195435"/>
            <a:ext cx="763062" cy="573405"/>
          </a:xfrm>
          <a:prstGeom prst="rect">
            <a:avLst/>
          </a:prstGeom>
        </p:spPr>
        <p:txBody>
          <a:bodyPr lIns="0" tIns="0" rIns="0" bIns="0" rtlCol="0" anchor="t">
            <a:spAutoFit/>
          </a:bodyPr>
          <a:lstStyle/>
          <a:p>
            <a:pPr algn="r">
              <a:lnSpc>
                <a:spcPts val="4200"/>
              </a:lnSpc>
              <a:spcBef>
                <a:spcPct val="0"/>
              </a:spcBef>
            </a:pPr>
            <a:r>
              <a:rPr lang="en-US" sz="4200" spc="-126" dirty="0">
                <a:solidFill>
                  <a:srgbClr val="25201A"/>
                </a:solidFill>
                <a:latin typeface="Biro Script Plus"/>
                <a:ea typeface="Biro Script Plus"/>
                <a:cs typeface="Biro Script Plus"/>
                <a:sym typeface="Biro Script Plus"/>
              </a:rPr>
              <a:t>16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5DCCB"/>
        </a:solidFill>
        <a:effectLst/>
      </p:bgPr>
    </p:bg>
    <p:spTree>
      <p:nvGrpSpPr>
        <p:cNvPr id="1" name=""/>
        <p:cNvGrpSpPr/>
        <p:nvPr/>
      </p:nvGrpSpPr>
      <p:grpSpPr>
        <a:xfrm>
          <a:off x="0" y="0"/>
          <a:ext cx="0" cy="0"/>
          <a:chOff x="0" y="0"/>
          <a:chExt cx="0" cy="0"/>
        </a:xfrm>
      </p:grpSpPr>
      <p:sp>
        <p:nvSpPr>
          <p:cNvPr id="2" name="Freeform 2"/>
          <p:cNvSpPr/>
          <p:nvPr/>
        </p:nvSpPr>
        <p:spPr>
          <a:xfrm rot="5400000">
            <a:off x="15328399" y="-147560"/>
            <a:ext cx="10434560" cy="10434560"/>
          </a:xfrm>
          <a:custGeom>
            <a:avLst/>
            <a:gdLst/>
            <a:ahLst/>
            <a:cxnLst/>
            <a:rect l="l" t="t" r="r" b="b"/>
            <a:pathLst>
              <a:path w="10434560" h="10434560">
                <a:moveTo>
                  <a:pt x="0" y="0"/>
                </a:moveTo>
                <a:lnTo>
                  <a:pt x="10434559" y="0"/>
                </a:lnTo>
                <a:lnTo>
                  <a:pt x="10434559" y="10434560"/>
                </a:lnTo>
                <a:lnTo>
                  <a:pt x="0" y="104345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1028700" y="5400675"/>
            <a:ext cx="11501709" cy="3296921"/>
          </a:xfrm>
          <a:prstGeom prst="rect">
            <a:avLst/>
          </a:prstGeom>
        </p:spPr>
        <p:txBody>
          <a:bodyPr lIns="0" tIns="0" rIns="0" bIns="0" rtlCol="0" anchor="t">
            <a:spAutoFit/>
          </a:bodyPr>
          <a:lstStyle/>
          <a:p>
            <a:pPr algn="l">
              <a:lnSpc>
                <a:spcPts val="5269"/>
              </a:lnSpc>
            </a:pPr>
            <a:r>
              <a:rPr lang="en-US" sz="3399" spc="135">
                <a:solidFill>
                  <a:srgbClr val="25201A"/>
                </a:solidFill>
                <a:latin typeface="DM Sans"/>
                <a:ea typeface="DM Sans"/>
                <a:cs typeface="DM Sans"/>
                <a:sym typeface="DM Sans"/>
              </a:rPr>
              <a:t>These temporary placements include:</a:t>
            </a:r>
          </a:p>
          <a:p>
            <a:pPr marL="734055" lvl="1" indent="-367027" algn="l">
              <a:lnSpc>
                <a:spcPts val="5269"/>
              </a:lnSpc>
              <a:buFont typeface="Arial"/>
              <a:buChar char="•"/>
            </a:pPr>
            <a:r>
              <a:rPr lang="en-US" sz="3399" spc="135">
                <a:solidFill>
                  <a:srgbClr val="25201A"/>
                </a:solidFill>
                <a:latin typeface="DM Sans"/>
                <a:ea typeface="DM Sans"/>
                <a:cs typeface="DM Sans"/>
                <a:sym typeface="DM Sans"/>
              </a:rPr>
              <a:t>Primary assessment centers</a:t>
            </a:r>
          </a:p>
          <a:p>
            <a:pPr marL="1468109" lvl="2" indent="-489370" algn="l">
              <a:lnSpc>
                <a:spcPts val="5269"/>
              </a:lnSpc>
              <a:buFont typeface="Arial"/>
              <a:buChar char="⚬"/>
            </a:pPr>
            <a:r>
              <a:rPr lang="en-US" sz="3399" spc="135">
                <a:solidFill>
                  <a:srgbClr val="25201A"/>
                </a:solidFill>
                <a:latin typeface="DM Sans"/>
                <a:ea typeface="DM Sans"/>
                <a:cs typeface="DM Sans"/>
                <a:sym typeface="DM Sans"/>
              </a:rPr>
              <a:t>5 in the state</a:t>
            </a:r>
          </a:p>
          <a:p>
            <a:pPr marL="734055" lvl="1" indent="-367027" algn="l">
              <a:lnSpc>
                <a:spcPts val="5269"/>
              </a:lnSpc>
              <a:buFont typeface="Arial"/>
              <a:buChar char="•"/>
            </a:pPr>
            <a:r>
              <a:rPr lang="en-US" sz="3399" spc="135">
                <a:solidFill>
                  <a:srgbClr val="25201A"/>
                </a:solidFill>
                <a:latin typeface="DM Sans"/>
                <a:ea typeface="DM Sans"/>
                <a:cs typeface="DM Sans"/>
                <a:sym typeface="DM Sans"/>
              </a:rPr>
              <a:t>Juvenile detention centers</a:t>
            </a:r>
          </a:p>
          <a:p>
            <a:pPr marL="1468109" lvl="2" indent="-489370" algn="l">
              <a:lnSpc>
                <a:spcPts val="5269"/>
              </a:lnSpc>
              <a:buFont typeface="Arial"/>
              <a:buChar char="⚬"/>
            </a:pPr>
            <a:r>
              <a:rPr lang="en-US" sz="3399" spc="135">
                <a:solidFill>
                  <a:srgbClr val="25201A"/>
                </a:solidFill>
                <a:latin typeface="DM Sans"/>
                <a:ea typeface="DM Sans"/>
                <a:cs typeface="DM Sans"/>
                <a:sym typeface="DM Sans"/>
              </a:rPr>
              <a:t>DCS contracts with 11 JDCs across the state</a:t>
            </a:r>
          </a:p>
        </p:txBody>
      </p:sp>
      <p:sp>
        <p:nvSpPr>
          <p:cNvPr id="4" name="TextBox 4"/>
          <p:cNvSpPr txBox="1"/>
          <p:nvPr/>
        </p:nvSpPr>
        <p:spPr>
          <a:xfrm>
            <a:off x="1028700" y="981075"/>
            <a:ext cx="6147420" cy="405765"/>
          </a:xfrm>
          <a:prstGeom prst="rect">
            <a:avLst/>
          </a:prstGeom>
        </p:spPr>
        <p:txBody>
          <a:bodyPr lIns="0" tIns="0" rIns="0" bIns="0" rtlCol="0" anchor="t">
            <a:spAutoFit/>
          </a:bodyPr>
          <a:lstStyle/>
          <a:p>
            <a:pPr algn="l">
              <a:lnSpc>
                <a:spcPts val="3359"/>
              </a:lnSpc>
            </a:pPr>
            <a:r>
              <a:rPr lang="en-US" sz="2400" b="1" spc="240">
                <a:solidFill>
                  <a:srgbClr val="325EE4"/>
                </a:solidFill>
                <a:latin typeface="DM Sans Bold"/>
                <a:ea typeface="DM Sans Bold"/>
                <a:cs typeface="DM Sans Bold"/>
                <a:sym typeface="DM Sans Bold"/>
              </a:rPr>
              <a:t>WHAT WE’VE LEARNED SO FAR</a:t>
            </a:r>
          </a:p>
        </p:txBody>
      </p:sp>
      <p:sp>
        <p:nvSpPr>
          <p:cNvPr id="5" name="TextBox 5"/>
          <p:cNvSpPr txBox="1"/>
          <p:nvPr/>
        </p:nvSpPr>
        <p:spPr>
          <a:xfrm>
            <a:off x="1028700" y="2322496"/>
            <a:ext cx="10171666" cy="847725"/>
          </a:xfrm>
          <a:prstGeom prst="rect">
            <a:avLst/>
          </a:prstGeom>
        </p:spPr>
        <p:txBody>
          <a:bodyPr lIns="0" tIns="0" rIns="0" bIns="0" rtlCol="0" anchor="t">
            <a:spAutoFit/>
          </a:bodyPr>
          <a:lstStyle/>
          <a:p>
            <a:pPr algn="l">
              <a:lnSpc>
                <a:spcPts val="6720"/>
              </a:lnSpc>
            </a:pPr>
            <a:r>
              <a:rPr lang="en-US" sz="5600" b="1" spc="-168">
                <a:solidFill>
                  <a:srgbClr val="25201A"/>
                </a:solidFill>
                <a:latin typeface="DM Sans Bold"/>
                <a:ea typeface="DM Sans Bold"/>
                <a:cs typeface="DM Sans Bold"/>
                <a:sym typeface="DM Sans Bold"/>
              </a:rPr>
              <a:t>Post-adjudication Detention</a:t>
            </a:r>
          </a:p>
        </p:txBody>
      </p:sp>
      <p:sp>
        <p:nvSpPr>
          <p:cNvPr id="6" name="TextBox 6"/>
          <p:cNvSpPr txBox="1"/>
          <p:nvPr/>
        </p:nvSpPr>
        <p:spPr>
          <a:xfrm>
            <a:off x="1028700" y="3472180"/>
            <a:ext cx="13503418" cy="1671320"/>
          </a:xfrm>
          <a:prstGeom prst="rect">
            <a:avLst/>
          </a:prstGeom>
        </p:spPr>
        <p:txBody>
          <a:bodyPr lIns="0" tIns="0" rIns="0" bIns="0" rtlCol="0" anchor="t">
            <a:spAutoFit/>
          </a:bodyPr>
          <a:lstStyle/>
          <a:p>
            <a:pPr algn="l">
              <a:lnSpc>
                <a:spcPts val="4479"/>
              </a:lnSpc>
            </a:pPr>
            <a:r>
              <a:rPr lang="en-US" sz="3199" b="1" spc="319">
                <a:solidFill>
                  <a:srgbClr val="25201A"/>
                </a:solidFill>
                <a:latin typeface="DM Sans Bold"/>
                <a:ea typeface="DM Sans Bold"/>
                <a:cs typeface="DM Sans Bold"/>
                <a:sym typeface="DM Sans Bold"/>
              </a:rPr>
              <a:t>DCS uses some temporary placements to assess children’s needs and/or wait for a long-term placement to be secured.</a:t>
            </a:r>
          </a:p>
        </p:txBody>
      </p:sp>
      <p:sp>
        <p:nvSpPr>
          <p:cNvPr id="7" name="TextBox 15">
            <a:extLst>
              <a:ext uri="{FF2B5EF4-FFF2-40B4-BE49-F238E27FC236}">
                <a16:creationId xmlns:a16="http://schemas.microsoft.com/office/drawing/2014/main" id="{610FAF01-88B8-99F3-5D6E-541575B77B2E}"/>
              </a:ext>
            </a:extLst>
          </p:cNvPr>
          <p:cNvSpPr txBox="1"/>
          <p:nvPr/>
        </p:nvSpPr>
        <p:spPr>
          <a:xfrm>
            <a:off x="16496238" y="9195435"/>
            <a:ext cx="763062" cy="573405"/>
          </a:xfrm>
          <a:prstGeom prst="rect">
            <a:avLst/>
          </a:prstGeom>
        </p:spPr>
        <p:txBody>
          <a:bodyPr lIns="0" tIns="0" rIns="0" bIns="0" rtlCol="0" anchor="t">
            <a:spAutoFit/>
          </a:bodyPr>
          <a:lstStyle/>
          <a:p>
            <a:pPr algn="r">
              <a:lnSpc>
                <a:spcPts val="4200"/>
              </a:lnSpc>
              <a:spcBef>
                <a:spcPct val="0"/>
              </a:spcBef>
            </a:pPr>
            <a:r>
              <a:rPr lang="en-US" sz="4200" spc="-126" dirty="0">
                <a:solidFill>
                  <a:srgbClr val="25201A"/>
                </a:solidFill>
                <a:latin typeface="Biro Script Plus"/>
                <a:ea typeface="Biro Script Plus"/>
                <a:cs typeface="Biro Script Plus"/>
                <a:sym typeface="Biro Script Plus"/>
              </a:rPr>
              <a:t>17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5DCCB"/>
        </a:solidFill>
        <a:effectLst/>
      </p:bgPr>
    </p:bg>
    <p:spTree>
      <p:nvGrpSpPr>
        <p:cNvPr id="1" name=""/>
        <p:cNvGrpSpPr/>
        <p:nvPr/>
      </p:nvGrpSpPr>
      <p:grpSpPr>
        <a:xfrm>
          <a:off x="0" y="0"/>
          <a:ext cx="0" cy="0"/>
          <a:chOff x="0" y="0"/>
          <a:chExt cx="0" cy="0"/>
        </a:xfrm>
      </p:grpSpPr>
      <p:sp>
        <p:nvSpPr>
          <p:cNvPr id="2" name="Freeform 2"/>
          <p:cNvSpPr/>
          <p:nvPr/>
        </p:nvSpPr>
        <p:spPr>
          <a:xfrm flipH="1">
            <a:off x="13047336" y="-2208759"/>
            <a:ext cx="6510041" cy="6833058"/>
          </a:xfrm>
          <a:custGeom>
            <a:avLst/>
            <a:gdLst/>
            <a:ahLst/>
            <a:cxnLst/>
            <a:rect l="l" t="t" r="r" b="b"/>
            <a:pathLst>
              <a:path w="6510041" h="6833058">
                <a:moveTo>
                  <a:pt x="6510041" y="0"/>
                </a:moveTo>
                <a:lnTo>
                  <a:pt x="0" y="0"/>
                </a:lnTo>
                <a:lnTo>
                  <a:pt x="0" y="6833058"/>
                </a:lnTo>
                <a:lnTo>
                  <a:pt x="6510041" y="6833058"/>
                </a:lnTo>
                <a:lnTo>
                  <a:pt x="6510041"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1028700" y="1854668"/>
            <a:ext cx="12574779" cy="1695450"/>
          </a:xfrm>
          <a:prstGeom prst="rect">
            <a:avLst/>
          </a:prstGeom>
        </p:spPr>
        <p:txBody>
          <a:bodyPr lIns="0" tIns="0" rIns="0" bIns="0" rtlCol="0" anchor="t">
            <a:spAutoFit/>
          </a:bodyPr>
          <a:lstStyle/>
          <a:p>
            <a:pPr algn="l">
              <a:lnSpc>
                <a:spcPts val="6720"/>
              </a:lnSpc>
            </a:pPr>
            <a:r>
              <a:rPr lang="en-US" sz="5600" b="1" spc="-168">
                <a:solidFill>
                  <a:srgbClr val="25201A"/>
                </a:solidFill>
                <a:latin typeface="DM Sans Bold"/>
                <a:ea typeface="DM Sans Bold"/>
                <a:cs typeface="DM Sans Bold"/>
                <a:sym typeface="DM Sans Bold"/>
              </a:rPr>
              <a:t>Do we have enough pre-adjudication capacity?</a:t>
            </a:r>
          </a:p>
        </p:txBody>
      </p:sp>
      <p:sp>
        <p:nvSpPr>
          <p:cNvPr id="4" name="TextBox 4"/>
          <p:cNvSpPr txBox="1"/>
          <p:nvPr/>
        </p:nvSpPr>
        <p:spPr>
          <a:xfrm>
            <a:off x="1028700" y="981075"/>
            <a:ext cx="6147420" cy="405765"/>
          </a:xfrm>
          <a:prstGeom prst="rect">
            <a:avLst/>
          </a:prstGeom>
        </p:spPr>
        <p:txBody>
          <a:bodyPr lIns="0" tIns="0" rIns="0" bIns="0" rtlCol="0" anchor="t">
            <a:spAutoFit/>
          </a:bodyPr>
          <a:lstStyle/>
          <a:p>
            <a:pPr algn="l">
              <a:lnSpc>
                <a:spcPts val="3359"/>
              </a:lnSpc>
            </a:pPr>
            <a:r>
              <a:rPr lang="en-US" sz="2400" b="1" spc="240">
                <a:solidFill>
                  <a:srgbClr val="325EE4"/>
                </a:solidFill>
                <a:latin typeface="DM Sans Bold"/>
                <a:ea typeface="DM Sans Bold"/>
                <a:cs typeface="DM Sans Bold"/>
                <a:sym typeface="DM Sans Bold"/>
              </a:rPr>
              <a:t>WHAT WE’VE LEARNED SO FAR</a:t>
            </a:r>
          </a:p>
        </p:txBody>
      </p:sp>
      <p:sp>
        <p:nvSpPr>
          <p:cNvPr id="5" name="TextBox 5"/>
          <p:cNvSpPr txBox="1"/>
          <p:nvPr/>
        </p:nvSpPr>
        <p:spPr>
          <a:xfrm>
            <a:off x="910352" y="3950168"/>
            <a:ext cx="15585886" cy="5380990"/>
          </a:xfrm>
          <a:prstGeom prst="rect">
            <a:avLst/>
          </a:prstGeom>
        </p:spPr>
        <p:txBody>
          <a:bodyPr lIns="0" tIns="0" rIns="0" bIns="0" rtlCol="0" anchor="t">
            <a:spAutoFit/>
          </a:bodyPr>
          <a:lstStyle/>
          <a:p>
            <a:pPr algn="just">
              <a:lnSpc>
                <a:spcPts val="4759"/>
              </a:lnSpc>
            </a:pPr>
            <a:endParaRPr/>
          </a:p>
          <a:p>
            <a:pPr marL="734056" lvl="1" indent="-367028" algn="just">
              <a:lnSpc>
                <a:spcPts val="4759"/>
              </a:lnSpc>
              <a:buFont typeface="Arial"/>
              <a:buChar char="•"/>
            </a:pPr>
            <a:r>
              <a:rPr lang="en-US" sz="3399" spc="67">
                <a:solidFill>
                  <a:srgbClr val="25201A"/>
                </a:solidFill>
                <a:latin typeface="DM Sans"/>
                <a:ea typeface="DM Sans"/>
                <a:cs typeface="DM Sans"/>
                <a:sym typeface="DM Sans"/>
              </a:rPr>
              <a:t>Data from the Tennessee Bureau of Investigation’s Tennessee Incident-Based Reporting System (TIBRS) shows that the number of offenses committed by juveniles, and the number of juvenile arrests, have in general decreased over the last decade.[1]</a:t>
            </a:r>
          </a:p>
          <a:p>
            <a:pPr algn="just">
              <a:lnSpc>
                <a:spcPts val="4759"/>
              </a:lnSpc>
            </a:pPr>
            <a:endParaRPr lang="en-US" sz="3399" spc="67">
              <a:solidFill>
                <a:srgbClr val="25201A"/>
              </a:solidFill>
              <a:latin typeface="DM Sans"/>
              <a:ea typeface="DM Sans"/>
              <a:cs typeface="DM Sans"/>
              <a:sym typeface="DM Sans"/>
            </a:endParaRPr>
          </a:p>
          <a:p>
            <a:pPr marL="734056" lvl="1" indent="-367028" algn="just">
              <a:lnSpc>
                <a:spcPts val="4759"/>
              </a:lnSpc>
              <a:buFont typeface="Arial"/>
              <a:buChar char="•"/>
            </a:pPr>
            <a:r>
              <a:rPr lang="en-US" sz="3399" spc="67">
                <a:solidFill>
                  <a:srgbClr val="25201A"/>
                </a:solidFill>
                <a:latin typeface="DM Sans"/>
                <a:ea typeface="DM Sans"/>
                <a:cs typeface="DM Sans"/>
                <a:sym typeface="DM Sans"/>
              </a:rPr>
              <a:t>Overall, juvenile crime is down nationally and in Tennessee, but detention demand remains consistent and differs from county to county.</a:t>
            </a:r>
          </a:p>
        </p:txBody>
      </p:sp>
      <p:sp>
        <p:nvSpPr>
          <p:cNvPr id="6" name="TextBox 6"/>
          <p:cNvSpPr txBox="1"/>
          <p:nvPr/>
        </p:nvSpPr>
        <p:spPr>
          <a:xfrm>
            <a:off x="16496238" y="9195435"/>
            <a:ext cx="763062" cy="573405"/>
          </a:xfrm>
          <a:prstGeom prst="rect">
            <a:avLst/>
          </a:prstGeom>
        </p:spPr>
        <p:txBody>
          <a:bodyPr lIns="0" tIns="0" rIns="0" bIns="0" rtlCol="0" anchor="t">
            <a:spAutoFit/>
          </a:bodyPr>
          <a:lstStyle/>
          <a:p>
            <a:pPr algn="r">
              <a:lnSpc>
                <a:spcPts val="4200"/>
              </a:lnSpc>
              <a:spcBef>
                <a:spcPct val="0"/>
              </a:spcBef>
            </a:pPr>
            <a:r>
              <a:rPr lang="en-US" sz="4200" spc="-126" dirty="0">
                <a:solidFill>
                  <a:srgbClr val="25201A"/>
                </a:solidFill>
                <a:latin typeface="Biro Script Plus"/>
                <a:ea typeface="Biro Script Plus"/>
                <a:cs typeface="Biro Script Plus"/>
                <a:sym typeface="Biro Script Plus"/>
              </a:rPr>
              <a:t>18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5DCCB"/>
        </a:solidFill>
        <a:effectLst/>
      </p:bgPr>
    </p:bg>
    <p:spTree>
      <p:nvGrpSpPr>
        <p:cNvPr id="1" name=""/>
        <p:cNvGrpSpPr/>
        <p:nvPr/>
      </p:nvGrpSpPr>
      <p:grpSpPr>
        <a:xfrm>
          <a:off x="0" y="0"/>
          <a:ext cx="0" cy="0"/>
          <a:chOff x="0" y="0"/>
          <a:chExt cx="0" cy="0"/>
        </a:xfrm>
      </p:grpSpPr>
      <p:sp>
        <p:nvSpPr>
          <p:cNvPr id="2" name="Freeform 2"/>
          <p:cNvSpPr/>
          <p:nvPr/>
        </p:nvSpPr>
        <p:spPr>
          <a:xfrm flipH="1">
            <a:off x="13047336" y="-2208759"/>
            <a:ext cx="6510041" cy="6833058"/>
          </a:xfrm>
          <a:custGeom>
            <a:avLst/>
            <a:gdLst/>
            <a:ahLst/>
            <a:cxnLst/>
            <a:rect l="l" t="t" r="r" b="b"/>
            <a:pathLst>
              <a:path w="6510041" h="6833058">
                <a:moveTo>
                  <a:pt x="6510041" y="0"/>
                </a:moveTo>
                <a:lnTo>
                  <a:pt x="0" y="0"/>
                </a:lnTo>
                <a:lnTo>
                  <a:pt x="0" y="6833058"/>
                </a:lnTo>
                <a:lnTo>
                  <a:pt x="6510041" y="6833058"/>
                </a:lnTo>
                <a:lnTo>
                  <a:pt x="6510041"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1028700" y="1854668"/>
            <a:ext cx="12574779" cy="1695450"/>
          </a:xfrm>
          <a:prstGeom prst="rect">
            <a:avLst/>
          </a:prstGeom>
        </p:spPr>
        <p:txBody>
          <a:bodyPr lIns="0" tIns="0" rIns="0" bIns="0" rtlCol="0" anchor="t">
            <a:spAutoFit/>
          </a:bodyPr>
          <a:lstStyle/>
          <a:p>
            <a:pPr algn="l">
              <a:lnSpc>
                <a:spcPts val="6720"/>
              </a:lnSpc>
            </a:pPr>
            <a:r>
              <a:rPr lang="en-US" sz="5600" b="1" spc="-168">
                <a:solidFill>
                  <a:srgbClr val="25201A"/>
                </a:solidFill>
                <a:latin typeface="DM Sans Bold"/>
                <a:ea typeface="DM Sans Bold"/>
                <a:cs typeface="DM Sans Bold"/>
                <a:sym typeface="DM Sans Bold"/>
              </a:rPr>
              <a:t>Do we have enough pre-adjudication capacity?</a:t>
            </a:r>
          </a:p>
        </p:txBody>
      </p:sp>
      <p:sp>
        <p:nvSpPr>
          <p:cNvPr id="4" name="TextBox 4"/>
          <p:cNvSpPr txBox="1"/>
          <p:nvPr/>
        </p:nvSpPr>
        <p:spPr>
          <a:xfrm>
            <a:off x="1028700" y="981075"/>
            <a:ext cx="6147420" cy="405765"/>
          </a:xfrm>
          <a:prstGeom prst="rect">
            <a:avLst/>
          </a:prstGeom>
        </p:spPr>
        <p:txBody>
          <a:bodyPr lIns="0" tIns="0" rIns="0" bIns="0" rtlCol="0" anchor="t">
            <a:spAutoFit/>
          </a:bodyPr>
          <a:lstStyle/>
          <a:p>
            <a:pPr algn="l">
              <a:lnSpc>
                <a:spcPts val="3359"/>
              </a:lnSpc>
            </a:pPr>
            <a:r>
              <a:rPr lang="en-US" sz="2400" b="1" spc="240">
                <a:solidFill>
                  <a:srgbClr val="325EE4"/>
                </a:solidFill>
                <a:latin typeface="DM Sans Bold"/>
                <a:ea typeface="DM Sans Bold"/>
                <a:cs typeface="DM Sans Bold"/>
                <a:sym typeface="DM Sans Bold"/>
              </a:rPr>
              <a:t>WHAT WE’VE LEARNED SO FAR</a:t>
            </a:r>
          </a:p>
        </p:txBody>
      </p:sp>
      <p:sp>
        <p:nvSpPr>
          <p:cNvPr id="5" name="TextBox 5"/>
          <p:cNvSpPr txBox="1"/>
          <p:nvPr/>
        </p:nvSpPr>
        <p:spPr>
          <a:xfrm>
            <a:off x="1028700" y="3492968"/>
            <a:ext cx="15467538" cy="5641340"/>
          </a:xfrm>
          <a:prstGeom prst="rect">
            <a:avLst/>
          </a:prstGeom>
        </p:spPr>
        <p:txBody>
          <a:bodyPr lIns="0" tIns="0" rIns="0" bIns="0" rtlCol="0" anchor="t">
            <a:spAutoFit/>
          </a:bodyPr>
          <a:lstStyle/>
          <a:p>
            <a:pPr algn="just">
              <a:lnSpc>
                <a:spcPts val="4059"/>
              </a:lnSpc>
            </a:pPr>
            <a:endParaRPr/>
          </a:p>
          <a:p>
            <a:pPr marL="626109" lvl="1" indent="-313054" algn="just">
              <a:lnSpc>
                <a:spcPts val="4059"/>
              </a:lnSpc>
              <a:buFont typeface="Arial"/>
              <a:buChar char="•"/>
            </a:pPr>
            <a:r>
              <a:rPr lang="en-US" sz="2899" spc="57">
                <a:solidFill>
                  <a:srgbClr val="25201A"/>
                </a:solidFill>
                <a:latin typeface="DM Sans"/>
                <a:ea typeface="DM Sans"/>
                <a:cs typeface="DM Sans"/>
                <a:sym typeface="DM Sans"/>
              </a:rPr>
              <a:t>According to data from the Administrative Office of the Courts, in FY2024-25 there were a total of 2,313 pre-adjudication detainment episodes across the state.</a:t>
            </a:r>
          </a:p>
          <a:p>
            <a:pPr algn="just">
              <a:lnSpc>
                <a:spcPts val="4059"/>
              </a:lnSpc>
            </a:pPr>
            <a:endParaRPr lang="en-US" sz="2899" spc="57">
              <a:solidFill>
                <a:srgbClr val="25201A"/>
              </a:solidFill>
              <a:latin typeface="DM Sans"/>
              <a:ea typeface="DM Sans"/>
              <a:cs typeface="DM Sans"/>
              <a:sym typeface="DM Sans"/>
            </a:endParaRPr>
          </a:p>
          <a:p>
            <a:pPr algn="just">
              <a:lnSpc>
                <a:spcPts val="4059"/>
              </a:lnSpc>
            </a:pPr>
            <a:r>
              <a:rPr lang="en-US" sz="2899" spc="57">
                <a:solidFill>
                  <a:srgbClr val="25201A"/>
                </a:solidFill>
                <a:latin typeface="DM Sans"/>
                <a:ea typeface="DM Sans"/>
                <a:cs typeface="DM Sans"/>
                <a:sym typeface="DM Sans"/>
              </a:rPr>
              <a:t>                            East: 477          Middle: 929          West: 907</a:t>
            </a:r>
          </a:p>
          <a:p>
            <a:pPr algn="just">
              <a:lnSpc>
                <a:spcPts val="4059"/>
              </a:lnSpc>
            </a:pPr>
            <a:endParaRPr lang="en-US" sz="2899" spc="57">
              <a:solidFill>
                <a:srgbClr val="25201A"/>
              </a:solidFill>
              <a:latin typeface="DM Sans"/>
              <a:ea typeface="DM Sans"/>
              <a:cs typeface="DM Sans"/>
              <a:sym typeface="DM Sans"/>
            </a:endParaRPr>
          </a:p>
          <a:p>
            <a:pPr marL="626109" lvl="1" indent="-313054" algn="just">
              <a:lnSpc>
                <a:spcPts val="4059"/>
              </a:lnSpc>
              <a:buFont typeface="Arial"/>
              <a:buChar char="•"/>
            </a:pPr>
            <a:r>
              <a:rPr lang="en-US" sz="2899" spc="57">
                <a:solidFill>
                  <a:srgbClr val="25201A"/>
                </a:solidFill>
                <a:latin typeface="DM Sans"/>
                <a:ea typeface="DM Sans"/>
                <a:cs typeface="DM Sans"/>
                <a:sym typeface="DM Sans"/>
              </a:rPr>
              <a:t>Stakeholders have said that there is a great need for more JDC beds in West TN.</a:t>
            </a:r>
          </a:p>
          <a:p>
            <a:pPr marL="1252218" lvl="2" indent="-417406" algn="just">
              <a:lnSpc>
                <a:spcPts val="4059"/>
              </a:lnSpc>
              <a:buFont typeface="Arial"/>
              <a:buChar char="⚬"/>
            </a:pPr>
            <a:r>
              <a:rPr lang="en-US" sz="2899" spc="57">
                <a:solidFill>
                  <a:srgbClr val="25201A"/>
                </a:solidFill>
                <a:latin typeface="DM Sans"/>
                <a:ea typeface="DM Sans"/>
                <a:cs typeface="DM Sans"/>
                <a:sym typeface="DM Sans"/>
              </a:rPr>
              <a:t>Many facilities, including the JDCs in Shelby, Madison, and Dyer counties, stay full consistently.</a:t>
            </a:r>
          </a:p>
          <a:p>
            <a:pPr marL="1252218" lvl="2" indent="-417406" algn="just">
              <a:lnSpc>
                <a:spcPts val="4059"/>
              </a:lnSpc>
              <a:buFont typeface="Arial"/>
              <a:buChar char="⚬"/>
            </a:pPr>
            <a:r>
              <a:rPr lang="en-US" sz="2899" spc="57">
                <a:solidFill>
                  <a:srgbClr val="25201A"/>
                </a:solidFill>
                <a:latin typeface="DM Sans"/>
                <a:ea typeface="DM Sans"/>
                <a:cs typeface="DM Sans"/>
                <a:sym typeface="DM Sans"/>
              </a:rPr>
              <a:t>Reports of sheriffs in surrounding counties having to transport youth 5+ hours each way, to an available detention bed.</a:t>
            </a:r>
          </a:p>
        </p:txBody>
      </p:sp>
      <p:sp>
        <p:nvSpPr>
          <p:cNvPr id="6" name="TextBox 6"/>
          <p:cNvSpPr txBox="1"/>
          <p:nvPr/>
        </p:nvSpPr>
        <p:spPr>
          <a:xfrm>
            <a:off x="16496238" y="9195435"/>
            <a:ext cx="763062" cy="573405"/>
          </a:xfrm>
          <a:prstGeom prst="rect">
            <a:avLst/>
          </a:prstGeom>
        </p:spPr>
        <p:txBody>
          <a:bodyPr lIns="0" tIns="0" rIns="0" bIns="0" rtlCol="0" anchor="t">
            <a:spAutoFit/>
          </a:bodyPr>
          <a:lstStyle/>
          <a:p>
            <a:pPr algn="r">
              <a:lnSpc>
                <a:spcPts val="4200"/>
              </a:lnSpc>
              <a:spcBef>
                <a:spcPct val="0"/>
              </a:spcBef>
            </a:pPr>
            <a:r>
              <a:rPr lang="en-US" sz="4200" spc="-126" dirty="0">
                <a:solidFill>
                  <a:srgbClr val="25201A"/>
                </a:solidFill>
                <a:latin typeface="Biro Script Plus"/>
                <a:ea typeface="Biro Script Plus"/>
                <a:cs typeface="Biro Script Plus"/>
                <a:sym typeface="Biro Script Plus"/>
              </a:rPr>
              <a:t>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5DCCB"/>
        </a:solidFill>
        <a:effectLst/>
      </p:bgPr>
    </p:bg>
    <p:spTree>
      <p:nvGrpSpPr>
        <p:cNvPr id="1" name=""/>
        <p:cNvGrpSpPr/>
        <p:nvPr/>
      </p:nvGrpSpPr>
      <p:grpSpPr>
        <a:xfrm>
          <a:off x="0" y="0"/>
          <a:ext cx="0" cy="0"/>
          <a:chOff x="0" y="0"/>
          <a:chExt cx="0" cy="0"/>
        </a:xfrm>
      </p:grpSpPr>
      <p:sp>
        <p:nvSpPr>
          <p:cNvPr id="2" name="TextBox 2"/>
          <p:cNvSpPr txBox="1"/>
          <p:nvPr/>
        </p:nvSpPr>
        <p:spPr>
          <a:xfrm>
            <a:off x="1028700" y="981075"/>
            <a:ext cx="5252459" cy="405765"/>
          </a:xfrm>
          <a:prstGeom prst="rect">
            <a:avLst/>
          </a:prstGeom>
        </p:spPr>
        <p:txBody>
          <a:bodyPr lIns="0" tIns="0" rIns="0" bIns="0" rtlCol="0" anchor="t">
            <a:spAutoFit/>
          </a:bodyPr>
          <a:lstStyle/>
          <a:p>
            <a:pPr algn="l">
              <a:lnSpc>
                <a:spcPts val="3359"/>
              </a:lnSpc>
            </a:pPr>
            <a:r>
              <a:rPr lang="en-US" sz="2400" b="1" spc="240">
                <a:solidFill>
                  <a:srgbClr val="325EE4"/>
                </a:solidFill>
                <a:latin typeface="DM Sans Bold"/>
                <a:ea typeface="DM Sans Bold"/>
                <a:cs typeface="DM Sans Bold"/>
                <a:sym typeface="DM Sans Bold"/>
              </a:rPr>
              <a:t>CONTENTS</a:t>
            </a:r>
          </a:p>
        </p:txBody>
      </p:sp>
      <p:sp>
        <p:nvSpPr>
          <p:cNvPr id="3" name="TextBox 3"/>
          <p:cNvSpPr txBox="1"/>
          <p:nvPr/>
        </p:nvSpPr>
        <p:spPr>
          <a:xfrm>
            <a:off x="1028700" y="3097150"/>
            <a:ext cx="1127894" cy="645795"/>
          </a:xfrm>
          <a:prstGeom prst="rect">
            <a:avLst/>
          </a:prstGeom>
        </p:spPr>
        <p:txBody>
          <a:bodyPr lIns="0" tIns="0" rIns="0" bIns="0" rtlCol="0" anchor="t">
            <a:spAutoFit/>
          </a:bodyPr>
          <a:lstStyle/>
          <a:p>
            <a:pPr algn="l">
              <a:lnSpc>
                <a:spcPts val="4800"/>
              </a:lnSpc>
            </a:pPr>
            <a:r>
              <a:rPr lang="en-US" sz="4800" spc="-144">
                <a:solidFill>
                  <a:srgbClr val="C5124D"/>
                </a:solidFill>
                <a:latin typeface="DM Serif Display"/>
                <a:ea typeface="DM Serif Display"/>
                <a:cs typeface="DM Serif Display"/>
                <a:sym typeface="DM Serif Display"/>
              </a:rPr>
              <a:t>3</a:t>
            </a:r>
          </a:p>
        </p:txBody>
      </p:sp>
      <p:sp>
        <p:nvSpPr>
          <p:cNvPr id="4" name="TextBox 4"/>
          <p:cNvSpPr txBox="1"/>
          <p:nvPr/>
        </p:nvSpPr>
        <p:spPr>
          <a:xfrm>
            <a:off x="1028700" y="3781045"/>
            <a:ext cx="4746917" cy="327660"/>
          </a:xfrm>
          <a:prstGeom prst="rect">
            <a:avLst/>
          </a:prstGeom>
        </p:spPr>
        <p:txBody>
          <a:bodyPr lIns="0" tIns="0" rIns="0" bIns="0" rtlCol="0" anchor="t">
            <a:spAutoFit/>
          </a:bodyPr>
          <a:lstStyle/>
          <a:p>
            <a:pPr algn="l">
              <a:lnSpc>
                <a:spcPts val="2400"/>
              </a:lnSpc>
            </a:pPr>
            <a:r>
              <a:rPr lang="en-US" sz="2400" spc="240">
                <a:solidFill>
                  <a:srgbClr val="25201A"/>
                </a:solidFill>
                <a:latin typeface="DM Sans"/>
                <a:ea typeface="DM Sans"/>
                <a:cs typeface="DM Sans"/>
                <a:sym typeface="DM Sans"/>
              </a:rPr>
              <a:t>WHAT IS TACIR?</a:t>
            </a:r>
          </a:p>
        </p:txBody>
      </p:sp>
      <p:sp>
        <p:nvSpPr>
          <p:cNvPr id="5" name="TextBox 5"/>
          <p:cNvSpPr txBox="1"/>
          <p:nvPr/>
        </p:nvSpPr>
        <p:spPr>
          <a:xfrm>
            <a:off x="1028700" y="4990568"/>
            <a:ext cx="1127894" cy="645795"/>
          </a:xfrm>
          <a:prstGeom prst="rect">
            <a:avLst/>
          </a:prstGeom>
        </p:spPr>
        <p:txBody>
          <a:bodyPr lIns="0" tIns="0" rIns="0" bIns="0" rtlCol="0" anchor="t">
            <a:spAutoFit/>
          </a:bodyPr>
          <a:lstStyle/>
          <a:p>
            <a:pPr algn="l">
              <a:lnSpc>
                <a:spcPts val="4800"/>
              </a:lnSpc>
            </a:pPr>
            <a:r>
              <a:rPr lang="en-US" sz="4800" spc="-144" dirty="0">
                <a:solidFill>
                  <a:srgbClr val="C5124D"/>
                </a:solidFill>
                <a:latin typeface="DM Serif Display"/>
                <a:ea typeface="DM Serif Display"/>
                <a:cs typeface="DM Serif Display"/>
                <a:sym typeface="DM Serif Display"/>
              </a:rPr>
              <a:t>5</a:t>
            </a:r>
          </a:p>
        </p:txBody>
      </p:sp>
      <p:sp>
        <p:nvSpPr>
          <p:cNvPr id="6" name="TextBox 6"/>
          <p:cNvSpPr txBox="1"/>
          <p:nvPr/>
        </p:nvSpPr>
        <p:spPr>
          <a:xfrm>
            <a:off x="1028700" y="5674463"/>
            <a:ext cx="4746917" cy="327660"/>
          </a:xfrm>
          <a:prstGeom prst="rect">
            <a:avLst/>
          </a:prstGeom>
        </p:spPr>
        <p:txBody>
          <a:bodyPr lIns="0" tIns="0" rIns="0" bIns="0" rtlCol="0" anchor="t">
            <a:spAutoFit/>
          </a:bodyPr>
          <a:lstStyle/>
          <a:p>
            <a:pPr algn="l">
              <a:lnSpc>
                <a:spcPts val="2400"/>
              </a:lnSpc>
            </a:pPr>
            <a:r>
              <a:rPr lang="en-US" sz="2400" spc="240">
                <a:solidFill>
                  <a:srgbClr val="25201A"/>
                </a:solidFill>
                <a:latin typeface="DM Sans"/>
                <a:ea typeface="DM Sans"/>
                <a:cs typeface="DM Sans"/>
                <a:sym typeface="DM Sans"/>
              </a:rPr>
              <a:t>HOW WE RECEIVE STUDIES</a:t>
            </a:r>
          </a:p>
        </p:txBody>
      </p:sp>
      <p:sp>
        <p:nvSpPr>
          <p:cNvPr id="7" name="TextBox 7"/>
          <p:cNvSpPr txBox="1"/>
          <p:nvPr/>
        </p:nvSpPr>
        <p:spPr>
          <a:xfrm>
            <a:off x="1028700" y="6887948"/>
            <a:ext cx="4746917" cy="645795"/>
          </a:xfrm>
          <a:prstGeom prst="rect">
            <a:avLst/>
          </a:prstGeom>
        </p:spPr>
        <p:txBody>
          <a:bodyPr lIns="0" tIns="0" rIns="0" bIns="0" rtlCol="0" anchor="t">
            <a:spAutoFit/>
          </a:bodyPr>
          <a:lstStyle/>
          <a:p>
            <a:pPr algn="l">
              <a:lnSpc>
                <a:spcPts val="4800"/>
              </a:lnSpc>
            </a:pPr>
            <a:r>
              <a:rPr lang="en-US" sz="4800" spc="-144" dirty="0">
                <a:solidFill>
                  <a:srgbClr val="C5124D"/>
                </a:solidFill>
                <a:latin typeface="DM Serif Display"/>
                <a:ea typeface="DM Serif Display"/>
                <a:cs typeface="DM Serif Display"/>
                <a:sym typeface="DM Serif Display"/>
              </a:rPr>
              <a:t>7</a:t>
            </a:r>
          </a:p>
        </p:txBody>
      </p:sp>
      <p:sp>
        <p:nvSpPr>
          <p:cNvPr id="8" name="TextBox 8"/>
          <p:cNvSpPr txBox="1"/>
          <p:nvPr/>
        </p:nvSpPr>
        <p:spPr>
          <a:xfrm>
            <a:off x="1028700" y="7571843"/>
            <a:ext cx="4746917" cy="327660"/>
          </a:xfrm>
          <a:prstGeom prst="rect">
            <a:avLst/>
          </a:prstGeom>
        </p:spPr>
        <p:txBody>
          <a:bodyPr lIns="0" tIns="0" rIns="0" bIns="0" rtlCol="0" anchor="t">
            <a:spAutoFit/>
          </a:bodyPr>
          <a:lstStyle/>
          <a:p>
            <a:pPr algn="l">
              <a:lnSpc>
                <a:spcPts val="2400"/>
              </a:lnSpc>
            </a:pPr>
            <a:r>
              <a:rPr lang="en-US" sz="2400" spc="240">
                <a:solidFill>
                  <a:srgbClr val="25201A"/>
                </a:solidFill>
                <a:latin typeface="DM Sans"/>
                <a:ea typeface="DM Sans"/>
                <a:cs typeface="DM Sans"/>
                <a:sym typeface="DM Sans"/>
              </a:rPr>
              <a:t>PUBLIC CHAPTER 418</a:t>
            </a:r>
          </a:p>
        </p:txBody>
      </p:sp>
      <p:sp>
        <p:nvSpPr>
          <p:cNvPr id="9" name="TextBox 9"/>
          <p:cNvSpPr txBox="1"/>
          <p:nvPr/>
        </p:nvSpPr>
        <p:spPr>
          <a:xfrm>
            <a:off x="7018287" y="3066670"/>
            <a:ext cx="1127894" cy="645795"/>
          </a:xfrm>
          <a:prstGeom prst="rect">
            <a:avLst/>
          </a:prstGeom>
        </p:spPr>
        <p:txBody>
          <a:bodyPr lIns="0" tIns="0" rIns="0" bIns="0" rtlCol="0" anchor="t">
            <a:spAutoFit/>
          </a:bodyPr>
          <a:lstStyle/>
          <a:p>
            <a:pPr algn="l">
              <a:lnSpc>
                <a:spcPts val="4800"/>
              </a:lnSpc>
            </a:pPr>
            <a:r>
              <a:rPr lang="en-US" sz="4800" spc="-144" dirty="0">
                <a:solidFill>
                  <a:srgbClr val="C5124D"/>
                </a:solidFill>
                <a:latin typeface="DM Serif Display"/>
                <a:ea typeface="DM Serif Display"/>
                <a:cs typeface="DM Serif Display"/>
                <a:sym typeface="DM Serif Display"/>
              </a:rPr>
              <a:t>8</a:t>
            </a:r>
          </a:p>
        </p:txBody>
      </p:sp>
      <p:sp>
        <p:nvSpPr>
          <p:cNvPr id="10" name="TextBox 10"/>
          <p:cNvSpPr txBox="1"/>
          <p:nvPr/>
        </p:nvSpPr>
        <p:spPr>
          <a:xfrm>
            <a:off x="7018287" y="3750565"/>
            <a:ext cx="4746917" cy="327660"/>
          </a:xfrm>
          <a:prstGeom prst="rect">
            <a:avLst/>
          </a:prstGeom>
        </p:spPr>
        <p:txBody>
          <a:bodyPr lIns="0" tIns="0" rIns="0" bIns="0" rtlCol="0" anchor="t">
            <a:spAutoFit/>
          </a:bodyPr>
          <a:lstStyle/>
          <a:p>
            <a:pPr algn="l">
              <a:lnSpc>
                <a:spcPts val="2400"/>
              </a:lnSpc>
            </a:pPr>
            <a:r>
              <a:rPr lang="en-US" sz="2400" spc="240">
                <a:solidFill>
                  <a:srgbClr val="25201A"/>
                </a:solidFill>
                <a:latin typeface="DM Sans"/>
                <a:ea typeface="DM Sans"/>
                <a:cs typeface="DM Sans"/>
                <a:sym typeface="DM Sans"/>
              </a:rPr>
              <a:t>RESEARCH PROCESS</a:t>
            </a:r>
          </a:p>
        </p:txBody>
      </p:sp>
      <p:sp>
        <p:nvSpPr>
          <p:cNvPr id="11" name="TextBox 11"/>
          <p:cNvSpPr txBox="1"/>
          <p:nvPr/>
        </p:nvSpPr>
        <p:spPr>
          <a:xfrm>
            <a:off x="7018287" y="4960088"/>
            <a:ext cx="1127894" cy="645795"/>
          </a:xfrm>
          <a:prstGeom prst="rect">
            <a:avLst/>
          </a:prstGeom>
        </p:spPr>
        <p:txBody>
          <a:bodyPr lIns="0" tIns="0" rIns="0" bIns="0" rtlCol="0" anchor="t">
            <a:spAutoFit/>
          </a:bodyPr>
          <a:lstStyle/>
          <a:p>
            <a:pPr algn="l">
              <a:lnSpc>
                <a:spcPts val="4800"/>
              </a:lnSpc>
            </a:pPr>
            <a:r>
              <a:rPr lang="en-US" sz="4800" spc="-144" dirty="0">
                <a:solidFill>
                  <a:srgbClr val="C5124D"/>
                </a:solidFill>
                <a:latin typeface="DM Serif Display"/>
                <a:ea typeface="DM Serif Display"/>
                <a:cs typeface="DM Serif Display"/>
                <a:sym typeface="DM Serif Display"/>
              </a:rPr>
              <a:t>10</a:t>
            </a:r>
          </a:p>
        </p:txBody>
      </p:sp>
      <p:sp>
        <p:nvSpPr>
          <p:cNvPr id="12" name="TextBox 12"/>
          <p:cNvSpPr txBox="1"/>
          <p:nvPr/>
        </p:nvSpPr>
        <p:spPr>
          <a:xfrm>
            <a:off x="7018287" y="5643983"/>
            <a:ext cx="4746917" cy="632460"/>
          </a:xfrm>
          <a:prstGeom prst="rect">
            <a:avLst/>
          </a:prstGeom>
        </p:spPr>
        <p:txBody>
          <a:bodyPr lIns="0" tIns="0" rIns="0" bIns="0" rtlCol="0" anchor="t">
            <a:spAutoFit/>
          </a:bodyPr>
          <a:lstStyle/>
          <a:p>
            <a:pPr algn="l">
              <a:lnSpc>
                <a:spcPts val="2400"/>
              </a:lnSpc>
            </a:pPr>
            <a:r>
              <a:rPr lang="en-US" sz="2400" spc="240">
                <a:solidFill>
                  <a:srgbClr val="25201A"/>
                </a:solidFill>
                <a:latin typeface="DM Sans"/>
                <a:ea typeface="DM Sans"/>
                <a:cs typeface="DM Sans"/>
                <a:sym typeface="DM Sans"/>
              </a:rPr>
              <a:t>WHAT WE’VE LEARNED SO FAR</a:t>
            </a:r>
          </a:p>
        </p:txBody>
      </p:sp>
      <p:sp>
        <p:nvSpPr>
          <p:cNvPr id="13" name="Freeform 13"/>
          <p:cNvSpPr/>
          <p:nvPr/>
        </p:nvSpPr>
        <p:spPr>
          <a:xfrm flipH="1">
            <a:off x="13047336" y="-1594308"/>
            <a:ext cx="6510041" cy="6833058"/>
          </a:xfrm>
          <a:custGeom>
            <a:avLst/>
            <a:gdLst/>
            <a:ahLst/>
            <a:cxnLst/>
            <a:rect l="l" t="t" r="r" b="b"/>
            <a:pathLst>
              <a:path w="6510041" h="6833058">
                <a:moveTo>
                  <a:pt x="6510041" y="0"/>
                </a:moveTo>
                <a:lnTo>
                  <a:pt x="0" y="0"/>
                </a:lnTo>
                <a:lnTo>
                  <a:pt x="0" y="6833058"/>
                </a:lnTo>
                <a:lnTo>
                  <a:pt x="6510041" y="6833058"/>
                </a:lnTo>
                <a:lnTo>
                  <a:pt x="6510041"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TextBox 14"/>
          <p:cNvSpPr txBox="1"/>
          <p:nvPr/>
        </p:nvSpPr>
        <p:spPr>
          <a:xfrm>
            <a:off x="7018287" y="6887948"/>
            <a:ext cx="1127894" cy="645795"/>
          </a:xfrm>
          <a:prstGeom prst="rect">
            <a:avLst/>
          </a:prstGeom>
        </p:spPr>
        <p:txBody>
          <a:bodyPr lIns="0" tIns="0" rIns="0" bIns="0" rtlCol="0" anchor="t">
            <a:spAutoFit/>
          </a:bodyPr>
          <a:lstStyle/>
          <a:p>
            <a:pPr algn="l">
              <a:lnSpc>
                <a:spcPts val="4800"/>
              </a:lnSpc>
            </a:pPr>
            <a:r>
              <a:rPr lang="en-US" sz="4800" spc="-144" dirty="0">
                <a:solidFill>
                  <a:srgbClr val="C5124D"/>
                </a:solidFill>
                <a:latin typeface="DM Serif Display"/>
                <a:ea typeface="DM Serif Display"/>
                <a:cs typeface="DM Serif Display"/>
                <a:sym typeface="DM Serif Display"/>
              </a:rPr>
              <a:t>23</a:t>
            </a:r>
          </a:p>
        </p:txBody>
      </p:sp>
      <p:sp>
        <p:nvSpPr>
          <p:cNvPr id="15" name="TextBox 15"/>
          <p:cNvSpPr txBox="1"/>
          <p:nvPr/>
        </p:nvSpPr>
        <p:spPr>
          <a:xfrm>
            <a:off x="7018287" y="7571843"/>
            <a:ext cx="4746917" cy="327660"/>
          </a:xfrm>
          <a:prstGeom prst="rect">
            <a:avLst/>
          </a:prstGeom>
        </p:spPr>
        <p:txBody>
          <a:bodyPr lIns="0" tIns="0" rIns="0" bIns="0" rtlCol="0" anchor="t">
            <a:spAutoFit/>
          </a:bodyPr>
          <a:lstStyle/>
          <a:p>
            <a:pPr algn="l">
              <a:lnSpc>
                <a:spcPts val="2400"/>
              </a:lnSpc>
            </a:pPr>
            <a:r>
              <a:rPr lang="en-US" sz="2400" spc="240">
                <a:solidFill>
                  <a:srgbClr val="25201A"/>
                </a:solidFill>
                <a:latin typeface="DM Sans"/>
                <a:ea typeface="DM Sans"/>
                <a:cs typeface="DM Sans"/>
                <a:sym typeface="DM Sans"/>
              </a:rPr>
              <a:t>WHAT’S NEXT?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5DCCB"/>
        </a:solidFill>
        <a:effectLst/>
      </p:bgPr>
    </p:bg>
    <p:spTree>
      <p:nvGrpSpPr>
        <p:cNvPr id="1" name=""/>
        <p:cNvGrpSpPr/>
        <p:nvPr/>
      </p:nvGrpSpPr>
      <p:grpSpPr>
        <a:xfrm>
          <a:off x="0" y="0"/>
          <a:ext cx="0" cy="0"/>
          <a:chOff x="0" y="0"/>
          <a:chExt cx="0" cy="0"/>
        </a:xfrm>
      </p:grpSpPr>
      <p:sp>
        <p:nvSpPr>
          <p:cNvPr id="2" name="Freeform 2"/>
          <p:cNvSpPr/>
          <p:nvPr/>
        </p:nvSpPr>
        <p:spPr>
          <a:xfrm rot="5400000">
            <a:off x="15328399" y="-147560"/>
            <a:ext cx="10434560" cy="10434560"/>
          </a:xfrm>
          <a:custGeom>
            <a:avLst/>
            <a:gdLst/>
            <a:ahLst/>
            <a:cxnLst/>
            <a:rect l="l" t="t" r="r" b="b"/>
            <a:pathLst>
              <a:path w="10434560" h="10434560">
                <a:moveTo>
                  <a:pt x="0" y="0"/>
                </a:moveTo>
                <a:lnTo>
                  <a:pt x="10434559" y="0"/>
                </a:lnTo>
                <a:lnTo>
                  <a:pt x="10434559" y="10434560"/>
                </a:lnTo>
                <a:lnTo>
                  <a:pt x="0" y="104345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1028700" y="3902543"/>
            <a:ext cx="13519741" cy="5462906"/>
          </a:xfrm>
          <a:prstGeom prst="rect">
            <a:avLst/>
          </a:prstGeom>
        </p:spPr>
        <p:txBody>
          <a:bodyPr lIns="0" tIns="0" rIns="0" bIns="0" rtlCol="0" anchor="t">
            <a:spAutoFit/>
          </a:bodyPr>
          <a:lstStyle/>
          <a:p>
            <a:pPr marL="669286" lvl="1" indent="-334643" algn="l">
              <a:lnSpc>
                <a:spcPts val="4804"/>
              </a:lnSpc>
              <a:buFont typeface="Arial"/>
              <a:buChar char="•"/>
            </a:pPr>
            <a:r>
              <a:rPr lang="en-US" sz="3099" spc="123">
                <a:solidFill>
                  <a:srgbClr val="25201A"/>
                </a:solidFill>
                <a:latin typeface="DM Sans"/>
                <a:ea typeface="DM Sans"/>
                <a:cs typeface="DM Sans"/>
                <a:sym typeface="DM Sans"/>
              </a:rPr>
              <a:t>In its 2022 audit of DCS, the TN Comptroller found that despite increasing numbers of children entering DCS custody, management had not anticipated or planned for “the risk of a shortage of foster homes, treatment facilities, or secure residential facilities.“</a:t>
            </a:r>
          </a:p>
          <a:p>
            <a:pPr algn="l">
              <a:lnSpc>
                <a:spcPts val="4804"/>
              </a:lnSpc>
            </a:pPr>
            <a:endParaRPr lang="en-US" sz="3099" spc="123">
              <a:solidFill>
                <a:srgbClr val="25201A"/>
              </a:solidFill>
              <a:latin typeface="DM Sans"/>
              <a:ea typeface="DM Sans"/>
              <a:cs typeface="DM Sans"/>
              <a:sym typeface="DM Sans"/>
            </a:endParaRPr>
          </a:p>
          <a:p>
            <a:pPr marL="669286" lvl="1" indent="-334643" algn="l">
              <a:lnSpc>
                <a:spcPts val="4804"/>
              </a:lnSpc>
              <a:buFont typeface="Arial"/>
              <a:buChar char="•"/>
            </a:pPr>
            <a:r>
              <a:rPr lang="en-US" sz="3099" spc="123">
                <a:solidFill>
                  <a:srgbClr val="25201A"/>
                </a:solidFill>
                <a:latin typeface="DM Sans"/>
                <a:ea typeface="DM Sans"/>
                <a:cs typeface="DM Sans"/>
                <a:sym typeface="DM Sans"/>
              </a:rPr>
              <a:t>From April 22, 2022, to July 4, 2022, 33 juvenile justice youth stayed in office buildings overnight, and 13 juvenile justice youth stayed in transitional homes.</a:t>
            </a:r>
          </a:p>
        </p:txBody>
      </p:sp>
      <p:sp>
        <p:nvSpPr>
          <p:cNvPr id="4" name="TextBox 4"/>
          <p:cNvSpPr txBox="1"/>
          <p:nvPr/>
        </p:nvSpPr>
        <p:spPr>
          <a:xfrm>
            <a:off x="1028700" y="981075"/>
            <a:ext cx="6147420" cy="405765"/>
          </a:xfrm>
          <a:prstGeom prst="rect">
            <a:avLst/>
          </a:prstGeom>
        </p:spPr>
        <p:txBody>
          <a:bodyPr lIns="0" tIns="0" rIns="0" bIns="0" rtlCol="0" anchor="t">
            <a:spAutoFit/>
          </a:bodyPr>
          <a:lstStyle/>
          <a:p>
            <a:pPr algn="l">
              <a:lnSpc>
                <a:spcPts val="3359"/>
              </a:lnSpc>
            </a:pPr>
            <a:r>
              <a:rPr lang="en-US" sz="2400" b="1" spc="240">
                <a:solidFill>
                  <a:srgbClr val="325EE4"/>
                </a:solidFill>
                <a:latin typeface="DM Sans Bold"/>
                <a:ea typeface="DM Sans Bold"/>
                <a:cs typeface="DM Sans Bold"/>
                <a:sym typeface="DM Sans Bold"/>
              </a:rPr>
              <a:t>WHAT WE’VE LEARNED SO FAR</a:t>
            </a:r>
          </a:p>
        </p:txBody>
      </p:sp>
      <p:sp>
        <p:nvSpPr>
          <p:cNvPr id="5" name="TextBox 5"/>
          <p:cNvSpPr txBox="1"/>
          <p:nvPr/>
        </p:nvSpPr>
        <p:spPr>
          <a:xfrm>
            <a:off x="1028700" y="1854668"/>
            <a:ext cx="12574779" cy="1695450"/>
          </a:xfrm>
          <a:prstGeom prst="rect">
            <a:avLst/>
          </a:prstGeom>
        </p:spPr>
        <p:txBody>
          <a:bodyPr lIns="0" tIns="0" rIns="0" bIns="0" rtlCol="0" anchor="t">
            <a:spAutoFit/>
          </a:bodyPr>
          <a:lstStyle/>
          <a:p>
            <a:pPr algn="l">
              <a:lnSpc>
                <a:spcPts val="6720"/>
              </a:lnSpc>
            </a:pPr>
            <a:r>
              <a:rPr lang="en-US" sz="5600" b="1" spc="-168">
                <a:solidFill>
                  <a:srgbClr val="25201A"/>
                </a:solidFill>
                <a:latin typeface="DM Sans Bold"/>
                <a:ea typeface="DM Sans Bold"/>
                <a:cs typeface="DM Sans Bold"/>
                <a:sym typeface="DM Sans Bold"/>
              </a:rPr>
              <a:t>Do we have enough post-adjudication capacity?</a:t>
            </a:r>
          </a:p>
        </p:txBody>
      </p:sp>
      <p:sp>
        <p:nvSpPr>
          <p:cNvPr id="6" name="TextBox 15">
            <a:extLst>
              <a:ext uri="{FF2B5EF4-FFF2-40B4-BE49-F238E27FC236}">
                <a16:creationId xmlns:a16="http://schemas.microsoft.com/office/drawing/2014/main" id="{DFF6F438-4958-6B18-18AA-BC85AAF87A26}"/>
              </a:ext>
            </a:extLst>
          </p:cNvPr>
          <p:cNvSpPr txBox="1"/>
          <p:nvPr/>
        </p:nvSpPr>
        <p:spPr>
          <a:xfrm>
            <a:off x="16496238" y="9195435"/>
            <a:ext cx="763062" cy="573405"/>
          </a:xfrm>
          <a:prstGeom prst="rect">
            <a:avLst/>
          </a:prstGeom>
        </p:spPr>
        <p:txBody>
          <a:bodyPr lIns="0" tIns="0" rIns="0" bIns="0" rtlCol="0" anchor="t">
            <a:spAutoFit/>
          </a:bodyPr>
          <a:lstStyle/>
          <a:p>
            <a:pPr algn="r">
              <a:lnSpc>
                <a:spcPts val="4200"/>
              </a:lnSpc>
              <a:spcBef>
                <a:spcPct val="0"/>
              </a:spcBef>
            </a:pPr>
            <a:r>
              <a:rPr lang="en-US" sz="4200" spc="-126" dirty="0">
                <a:solidFill>
                  <a:srgbClr val="25201A"/>
                </a:solidFill>
                <a:latin typeface="Biro Script Plus"/>
                <a:ea typeface="Biro Script Plus"/>
                <a:cs typeface="Biro Script Plus"/>
                <a:sym typeface="Biro Script Plus"/>
              </a:rPr>
              <a:t>20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5DCCB"/>
        </a:solidFill>
        <a:effectLst/>
      </p:bgPr>
    </p:bg>
    <p:spTree>
      <p:nvGrpSpPr>
        <p:cNvPr id="1" name=""/>
        <p:cNvGrpSpPr/>
        <p:nvPr/>
      </p:nvGrpSpPr>
      <p:grpSpPr>
        <a:xfrm>
          <a:off x="0" y="0"/>
          <a:ext cx="0" cy="0"/>
          <a:chOff x="0" y="0"/>
          <a:chExt cx="0" cy="0"/>
        </a:xfrm>
      </p:grpSpPr>
      <p:sp>
        <p:nvSpPr>
          <p:cNvPr id="2" name="Freeform 2"/>
          <p:cNvSpPr/>
          <p:nvPr/>
        </p:nvSpPr>
        <p:spPr>
          <a:xfrm rot="5400000">
            <a:off x="15328399" y="-147560"/>
            <a:ext cx="10434560" cy="10434560"/>
          </a:xfrm>
          <a:custGeom>
            <a:avLst/>
            <a:gdLst/>
            <a:ahLst/>
            <a:cxnLst/>
            <a:rect l="l" t="t" r="r" b="b"/>
            <a:pathLst>
              <a:path w="10434560" h="10434560">
                <a:moveTo>
                  <a:pt x="0" y="0"/>
                </a:moveTo>
                <a:lnTo>
                  <a:pt x="10434559" y="0"/>
                </a:lnTo>
                <a:lnTo>
                  <a:pt x="10434559" y="10434560"/>
                </a:lnTo>
                <a:lnTo>
                  <a:pt x="0" y="104345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1028700" y="4155502"/>
            <a:ext cx="13772700" cy="4372611"/>
          </a:xfrm>
          <a:prstGeom prst="rect">
            <a:avLst/>
          </a:prstGeom>
        </p:spPr>
        <p:txBody>
          <a:bodyPr lIns="0" tIns="0" rIns="0" bIns="0" rtlCol="0" anchor="t">
            <a:spAutoFit/>
          </a:bodyPr>
          <a:lstStyle/>
          <a:p>
            <a:pPr marL="690876" lvl="1" indent="-345438" algn="l">
              <a:lnSpc>
                <a:spcPts val="4959"/>
              </a:lnSpc>
              <a:buFont typeface="Arial"/>
              <a:buChar char="•"/>
            </a:pPr>
            <a:r>
              <a:rPr lang="en-US" sz="3199" spc="127">
                <a:solidFill>
                  <a:srgbClr val="25201A"/>
                </a:solidFill>
                <a:latin typeface="DM Sans"/>
                <a:ea typeface="DM Sans"/>
                <a:cs typeface="DM Sans"/>
                <a:sym typeface="DM Sans"/>
              </a:rPr>
              <a:t>At the end of FY 2022-23, all hardware and staff secure facilities in the state had reached maximum capacity.</a:t>
            </a:r>
          </a:p>
          <a:p>
            <a:pPr algn="l">
              <a:lnSpc>
                <a:spcPts val="4959"/>
              </a:lnSpc>
            </a:pPr>
            <a:endParaRPr lang="en-US" sz="3199" spc="127">
              <a:solidFill>
                <a:srgbClr val="25201A"/>
              </a:solidFill>
              <a:latin typeface="DM Sans"/>
              <a:ea typeface="DM Sans"/>
              <a:cs typeface="DM Sans"/>
              <a:sym typeface="DM Sans"/>
            </a:endParaRPr>
          </a:p>
          <a:p>
            <a:pPr marL="690876" lvl="1" indent="-345438" algn="l">
              <a:lnSpc>
                <a:spcPts val="4959"/>
              </a:lnSpc>
              <a:buFont typeface="Arial"/>
              <a:buChar char="•"/>
            </a:pPr>
            <a:r>
              <a:rPr lang="en-US" sz="3199" spc="127">
                <a:solidFill>
                  <a:srgbClr val="25201A"/>
                </a:solidFill>
                <a:latin typeface="DM Sans"/>
                <a:ea typeface="DM Sans"/>
                <a:cs typeface="DM Sans"/>
                <a:sym typeface="DM Sans"/>
              </a:rPr>
              <a:t>With the existing post-adjudication capacity that DCS has at its disposal, there is a strain on the system to find delinquent children the most appropriate, long-term placement in an effective and efficient amount of time.</a:t>
            </a:r>
          </a:p>
        </p:txBody>
      </p:sp>
      <p:sp>
        <p:nvSpPr>
          <p:cNvPr id="4" name="TextBox 4"/>
          <p:cNvSpPr txBox="1"/>
          <p:nvPr/>
        </p:nvSpPr>
        <p:spPr>
          <a:xfrm>
            <a:off x="1028700" y="981075"/>
            <a:ext cx="6147420" cy="405765"/>
          </a:xfrm>
          <a:prstGeom prst="rect">
            <a:avLst/>
          </a:prstGeom>
        </p:spPr>
        <p:txBody>
          <a:bodyPr lIns="0" tIns="0" rIns="0" bIns="0" rtlCol="0" anchor="t">
            <a:spAutoFit/>
          </a:bodyPr>
          <a:lstStyle/>
          <a:p>
            <a:pPr algn="l">
              <a:lnSpc>
                <a:spcPts val="3359"/>
              </a:lnSpc>
            </a:pPr>
            <a:r>
              <a:rPr lang="en-US" sz="2400" b="1" spc="240">
                <a:solidFill>
                  <a:srgbClr val="325EE4"/>
                </a:solidFill>
                <a:latin typeface="DM Sans Bold"/>
                <a:ea typeface="DM Sans Bold"/>
                <a:cs typeface="DM Sans Bold"/>
                <a:sym typeface="DM Sans Bold"/>
              </a:rPr>
              <a:t>WHAT WE’VE LEARNED SO FAR</a:t>
            </a:r>
          </a:p>
        </p:txBody>
      </p:sp>
      <p:sp>
        <p:nvSpPr>
          <p:cNvPr id="5" name="TextBox 5"/>
          <p:cNvSpPr txBox="1"/>
          <p:nvPr/>
        </p:nvSpPr>
        <p:spPr>
          <a:xfrm>
            <a:off x="1028700" y="1854668"/>
            <a:ext cx="12574779" cy="1695450"/>
          </a:xfrm>
          <a:prstGeom prst="rect">
            <a:avLst/>
          </a:prstGeom>
        </p:spPr>
        <p:txBody>
          <a:bodyPr lIns="0" tIns="0" rIns="0" bIns="0" rtlCol="0" anchor="t">
            <a:spAutoFit/>
          </a:bodyPr>
          <a:lstStyle/>
          <a:p>
            <a:pPr algn="l">
              <a:lnSpc>
                <a:spcPts val="6720"/>
              </a:lnSpc>
            </a:pPr>
            <a:r>
              <a:rPr lang="en-US" sz="5600" b="1" spc="-168">
                <a:solidFill>
                  <a:srgbClr val="25201A"/>
                </a:solidFill>
                <a:latin typeface="DM Sans Bold"/>
                <a:ea typeface="DM Sans Bold"/>
                <a:cs typeface="DM Sans Bold"/>
                <a:sym typeface="DM Sans Bold"/>
              </a:rPr>
              <a:t>Do we have enough post-adjudication capacity?</a:t>
            </a:r>
          </a:p>
        </p:txBody>
      </p:sp>
      <p:sp>
        <p:nvSpPr>
          <p:cNvPr id="6" name="TextBox 15">
            <a:extLst>
              <a:ext uri="{FF2B5EF4-FFF2-40B4-BE49-F238E27FC236}">
                <a16:creationId xmlns:a16="http://schemas.microsoft.com/office/drawing/2014/main" id="{22227361-529D-3DE0-70F7-F60108D67020}"/>
              </a:ext>
            </a:extLst>
          </p:cNvPr>
          <p:cNvSpPr txBox="1"/>
          <p:nvPr/>
        </p:nvSpPr>
        <p:spPr>
          <a:xfrm>
            <a:off x="16496238" y="9195435"/>
            <a:ext cx="763062" cy="573405"/>
          </a:xfrm>
          <a:prstGeom prst="rect">
            <a:avLst/>
          </a:prstGeom>
        </p:spPr>
        <p:txBody>
          <a:bodyPr lIns="0" tIns="0" rIns="0" bIns="0" rtlCol="0" anchor="t">
            <a:spAutoFit/>
          </a:bodyPr>
          <a:lstStyle/>
          <a:p>
            <a:pPr algn="r">
              <a:lnSpc>
                <a:spcPts val="4200"/>
              </a:lnSpc>
              <a:spcBef>
                <a:spcPct val="0"/>
              </a:spcBef>
            </a:pPr>
            <a:r>
              <a:rPr lang="en-US" sz="4200" spc="-126" dirty="0">
                <a:solidFill>
                  <a:srgbClr val="25201A"/>
                </a:solidFill>
                <a:latin typeface="Biro Script Plus"/>
                <a:ea typeface="Biro Script Plus"/>
                <a:cs typeface="Biro Script Plus"/>
                <a:sym typeface="Biro Script Plus"/>
              </a:rPr>
              <a:t>21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5DCCB"/>
        </a:solidFill>
        <a:effectLst/>
      </p:bgPr>
    </p:bg>
    <p:spTree>
      <p:nvGrpSpPr>
        <p:cNvPr id="1" name=""/>
        <p:cNvGrpSpPr/>
        <p:nvPr/>
      </p:nvGrpSpPr>
      <p:grpSpPr>
        <a:xfrm>
          <a:off x="0" y="0"/>
          <a:ext cx="0" cy="0"/>
          <a:chOff x="0" y="0"/>
          <a:chExt cx="0" cy="0"/>
        </a:xfrm>
      </p:grpSpPr>
      <p:sp>
        <p:nvSpPr>
          <p:cNvPr id="2" name="Freeform 2"/>
          <p:cNvSpPr/>
          <p:nvPr/>
        </p:nvSpPr>
        <p:spPr>
          <a:xfrm flipH="1">
            <a:off x="13047336" y="-2208759"/>
            <a:ext cx="6510041" cy="6833058"/>
          </a:xfrm>
          <a:custGeom>
            <a:avLst/>
            <a:gdLst/>
            <a:ahLst/>
            <a:cxnLst/>
            <a:rect l="l" t="t" r="r" b="b"/>
            <a:pathLst>
              <a:path w="6510041" h="6833058">
                <a:moveTo>
                  <a:pt x="6510041" y="0"/>
                </a:moveTo>
                <a:lnTo>
                  <a:pt x="0" y="0"/>
                </a:lnTo>
                <a:lnTo>
                  <a:pt x="0" y="6833058"/>
                </a:lnTo>
                <a:lnTo>
                  <a:pt x="6510041" y="6833058"/>
                </a:lnTo>
                <a:lnTo>
                  <a:pt x="6510041"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1028700" y="981075"/>
            <a:ext cx="6147420" cy="405765"/>
          </a:xfrm>
          <a:prstGeom prst="rect">
            <a:avLst/>
          </a:prstGeom>
        </p:spPr>
        <p:txBody>
          <a:bodyPr lIns="0" tIns="0" rIns="0" bIns="0" rtlCol="0" anchor="t">
            <a:spAutoFit/>
          </a:bodyPr>
          <a:lstStyle/>
          <a:p>
            <a:pPr algn="l">
              <a:lnSpc>
                <a:spcPts val="3359"/>
              </a:lnSpc>
            </a:pPr>
            <a:r>
              <a:rPr lang="en-US" sz="2400" b="1" spc="240">
                <a:solidFill>
                  <a:srgbClr val="325EE4"/>
                </a:solidFill>
                <a:latin typeface="DM Sans Bold"/>
                <a:ea typeface="DM Sans Bold"/>
                <a:cs typeface="DM Sans Bold"/>
                <a:sym typeface="DM Sans Bold"/>
              </a:rPr>
              <a:t>WHAT WE’VE LEARNED SO FAR</a:t>
            </a:r>
          </a:p>
        </p:txBody>
      </p:sp>
      <p:sp>
        <p:nvSpPr>
          <p:cNvPr id="4" name="TextBox 4"/>
          <p:cNvSpPr txBox="1"/>
          <p:nvPr/>
        </p:nvSpPr>
        <p:spPr>
          <a:xfrm>
            <a:off x="1222581" y="3950168"/>
            <a:ext cx="15273657" cy="5549901"/>
          </a:xfrm>
          <a:prstGeom prst="rect">
            <a:avLst/>
          </a:prstGeom>
        </p:spPr>
        <p:txBody>
          <a:bodyPr lIns="0" tIns="0" rIns="0" bIns="0" rtlCol="0" anchor="t">
            <a:spAutoFit/>
          </a:bodyPr>
          <a:lstStyle/>
          <a:p>
            <a:pPr marL="755646" lvl="1" indent="-377823" algn="just">
              <a:lnSpc>
                <a:spcPts val="4899"/>
              </a:lnSpc>
              <a:buFont typeface="Arial"/>
              <a:buChar char="•"/>
            </a:pPr>
            <a:r>
              <a:rPr lang="en-US" sz="3499" spc="69">
                <a:solidFill>
                  <a:srgbClr val="25201A"/>
                </a:solidFill>
                <a:latin typeface="DM Sans"/>
                <a:ea typeface="DM Sans"/>
                <a:cs typeface="DM Sans"/>
                <a:sym typeface="DM Sans"/>
              </a:rPr>
              <a:t>Following the growing challenges of more children in custody and strain on current capacity, DCS created a real estate plan in 2023 that demonstrated the need for more post-adjudication placements.</a:t>
            </a:r>
          </a:p>
          <a:p>
            <a:pPr algn="just">
              <a:lnSpc>
                <a:spcPts val="4899"/>
              </a:lnSpc>
            </a:pPr>
            <a:endParaRPr lang="en-US" sz="3499" spc="69">
              <a:solidFill>
                <a:srgbClr val="25201A"/>
              </a:solidFill>
              <a:latin typeface="DM Sans"/>
              <a:ea typeface="DM Sans"/>
              <a:cs typeface="DM Sans"/>
              <a:sym typeface="DM Sans"/>
            </a:endParaRPr>
          </a:p>
          <a:p>
            <a:pPr marL="755646" lvl="1" indent="-377823" algn="just">
              <a:lnSpc>
                <a:spcPts val="4899"/>
              </a:lnSpc>
              <a:buFont typeface="Arial"/>
              <a:buChar char="•"/>
            </a:pPr>
            <a:r>
              <a:rPr lang="en-US" sz="3499" spc="69">
                <a:solidFill>
                  <a:srgbClr val="25201A"/>
                </a:solidFill>
                <a:latin typeface="DM Sans"/>
                <a:ea typeface="DM Sans"/>
                <a:cs typeface="DM Sans"/>
                <a:sym typeface="DM Sans"/>
              </a:rPr>
              <a:t>DCS has received appropriations for:</a:t>
            </a:r>
          </a:p>
          <a:p>
            <a:pPr marL="1511291" lvl="2" indent="-503764" algn="just">
              <a:lnSpc>
                <a:spcPts val="4899"/>
              </a:lnSpc>
              <a:buFont typeface="Arial"/>
              <a:buChar char="⚬"/>
            </a:pPr>
            <a:r>
              <a:rPr lang="en-US" sz="3499" spc="69">
                <a:solidFill>
                  <a:srgbClr val="25201A"/>
                </a:solidFill>
                <a:latin typeface="DM Sans"/>
                <a:ea typeface="DM Sans"/>
                <a:cs typeface="DM Sans"/>
                <a:sym typeface="DM Sans"/>
              </a:rPr>
              <a:t>a new Woodland Hills staff secure center, including 72 beds</a:t>
            </a:r>
          </a:p>
          <a:p>
            <a:pPr marL="1511291" lvl="2" indent="-503764" algn="just">
              <a:lnSpc>
                <a:spcPts val="4899"/>
              </a:lnSpc>
              <a:buFont typeface="Arial"/>
              <a:buChar char="⚬"/>
            </a:pPr>
            <a:r>
              <a:rPr lang="en-US" sz="3499" spc="69">
                <a:solidFill>
                  <a:srgbClr val="25201A"/>
                </a:solidFill>
                <a:latin typeface="DM Sans"/>
                <a:ea typeface="DM Sans"/>
                <a:cs typeface="DM Sans"/>
                <a:sym typeface="DM Sans"/>
              </a:rPr>
              <a:t>a new Wilder hardware secure center, including 72 beds, and</a:t>
            </a:r>
          </a:p>
          <a:p>
            <a:pPr marL="1511291" lvl="2" indent="-503764" algn="just">
              <a:lnSpc>
                <a:spcPts val="4899"/>
              </a:lnSpc>
              <a:buFont typeface="Arial"/>
              <a:buChar char="⚬"/>
            </a:pPr>
            <a:r>
              <a:rPr lang="en-US" sz="3499" spc="69">
                <a:solidFill>
                  <a:srgbClr val="25201A"/>
                </a:solidFill>
                <a:latin typeface="DM Sans"/>
                <a:ea typeface="DM Sans"/>
                <a:cs typeface="DM Sans"/>
                <a:sym typeface="DM Sans"/>
              </a:rPr>
              <a:t>a new Wilder staff secure center, including 24 beds.</a:t>
            </a:r>
          </a:p>
        </p:txBody>
      </p:sp>
      <p:sp>
        <p:nvSpPr>
          <p:cNvPr id="5" name="TextBox 5"/>
          <p:cNvSpPr txBox="1"/>
          <p:nvPr/>
        </p:nvSpPr>
        <p:spPr>
          <a:xfrm>
            <a:off x="16496238" y="9195435"/>
            <a:ext cx="763062" cy="573405"/>
          </a:xfrm>
          <a:prstGeom prst="rect">
            <a:avLst/>
          </a:prstGeom>
        </p:spPr>
        <p:txBody>
          <a:bodyPr lIns="0" tIns="0" rIns="0" bIns="0" rtlCol="0" anchor="t">
            <a:spAutoFit/>
          </a:bodyPr>
          <a:lstStyle/>
          <a:p>
            <a:pPr algn="r">
              <a:lnSpc>
                <a:spcPts val="4200"/>
              </a:lnSpc>
              <a:spcBef>
                <a:spcPct val="0"/>
              </a:spcBef>
            </a:pPr>
            <a:r>
              <a:rPr lang="en-US" sz="4200" spc="-126" dirty="0">
                <a:solidFill>
                  <a:srgbClr val="25201A"/>
                </a:solidFill>
                <a:latin typeface="Biro Script Plus"/>
                <a:ea typeface="Biro Script Plus"/>
                <a:cs typeface="Biro Script Plus"/>
                <a:sym typeface="Biro Script Plus"/>
              </a:rPr>
              <a:t>22</a:t>
            </a:r>
          </a:p>
        </p:txBody>
      </p:sp>
      <p:sp>
        <p:nvSpPr>
          <p:cNvPr id="6" name="TextBox 6"/>
          <p:cNvSpPr txBox="1"/>
          <p:nvPr/>
        </p:nvSpPr>
        <p:spPr>
          <a:xfrm>
            <a:off x="1028700" y="1854668"/>
            <a:ext cx="12574779" cy="1695450"/>
          </a:xfrm>
          <a:prstGeom prst="rect">
            <a:avLst/>
          </a:prstGeom>
        </p:spPr>
        <p:txBody>
          <a:bodyPr lIns="0" tIns="0" rIns="0" bIns="0" rtlCol="0" anchor="t">
            <a:spAutoFit/>
          </a:bodyPr>
          <a:lstStyle/>
          <a:p>
            <a:pPr algn="l">
              <a:lnSpc>
                <a:spcPts val="6720"/>
              </a:lnSpc>
            </a:pPr>
            <a:r>
              <a:rPr lang="en-US" sz="5600" b="1" spc="-168">
                <a:solidFill>
                  <a:srgbClr val="25201A"/>
                </a:solidFill>
                <a:latin typeface="DM Sans Bold"/>
                <a:ea typeface="DM Sans Bold"/>
                <a:cs typeface="DM Sans Bold"/>
                <a:sym typeface="DM Sans Bold"/>
              </a:rPr>
              <a:t>Do we have enough post-adjudication capacity?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5DCCB"/>
        </a:solidFill>
        <a:effectLst/>
      </p:bgPr>
    </p:bg>
    <p:spTree>
      <p:nvGrpSpPr>
        <p:cNvPr id="1" name=""/>
        <p:cNvGrpSpPr/>
        <p:nvPr/>
      </p:nvGrpSpPr>
      <p:grpSpPr>
        <a:xfrm>
          <a:off x="0" y="0"/>
          <a:ext cx="0" cy="0"/>
          <a:chOff x="0" y="0"/>
          <a:chExt cx="0" cy="0"/>
        </a:xfrm>
      </p:grpSpPr>
      <p:sp>
        <p:nvSpPr>
          <p:cNvPr id="2" name="Freeform 2"/>
          <p:cNvSpPr/>
          <p:nvPr/>
        </p:nvSpPr>
        <p:spPr>
          <a:xfrm rot="5400000">
            <a:off x="15328399" y="-147560"/>
            <a:ext cx="10434560" cy="10434560"/>
          </a:xfrm>
          <a:custGeom>
            <a:avLst/>
            <a:gdLst/>
            <a:ahLst/>
            <a:cxnLst/>
            <a:rect l="l" t="t" r="r" b="b"/>
            <a:pathLst>
              <a:path w="10434560" h="10434560">
                <a:moveTo>
                  <a:pt x="0" y="0"/>
                </a:moveTo>
                <a:lnTo>
                  <a:pt x="10434559" y="0"/>
                </a:lnTo>
                <a:lnTo>
                  <a:pt x="10434559" y="10434560"/>
                </a:lnTo>
                <a:lnTo>
                  <a:pt x="0" y="104345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1028700" y="2437764"/>
            <a:ext cx="13772700" cy="5297171"/>
          </a:xfrm>
          <a:prstGeom prst="rect">
            <a:avLst/>
          </a:prstGeom>
        </p:spPr>
        <p:txBody>
          <a:bodyPr lIns="0" tIns="0" rIns="0" bIns="0" rtlCol="0" anchor="t">
            <a:spAutoFit/>
          </a:bodyPr>
          <a:lstStyle/>
          <a:p>
            <a:pPr marL="734055" lvl="1" indent="-367027" algn="l">
              <a:lnSpc>
                <a:spcPts val="5269"/>
              </a:lnSpc>
              <a:buFont typeface="Arial"/>
              <a:buChar char="•"/>
            </a:pPr>
            <a:r>
              <a:rPr lang="en-US" sz="3399" spc="135">
                <a:solidFill>
                  <a:srgbClr val="25201A"/>
                </a:solidFill>
                <a:latin typeface="DM Sans"/>
                <a:ea typeface="DM Sans"/>
                <a:cs typeface="DM Sans"/>
                <a:sym typeface="DM Sans"/>
              </a:rPr>
              <a:t>Taking what we’ve learned and putting it together for our report</a:t>
            </a:r>
          </a:p>
          <a:p>
            <a:pPr algn="l">
              <a:lnSpc>
                <a:spcPts val="5269"/>
              </a:lnSpc>
            </a:pPr>
            <a:endParaRPr lang="en-US" sz="3399" spc="135">
              <a:solidFill>
                <a:srgbClr val="25201A"/>
              </a:solidFill>
              <a:latin typeface="DM Sans"/>
              <a:ea typeface="DM Sans"/>
              <a:cs typeface="DM Sans"/>
              <a:sym typeface="DM Sans"/>
            </a:endParaRPr>
          </a:p>
          <a:p>
            <a:pPr marL="734055" lvl="1" indent="-367027" algn="l">
              <a:lnSpc>
                <a:spcPts val="5269"/>
              </a:lnSpc>
              <a:buFont typeface="Arial"/>
              <a:buChar char="•"/>
            </a:pPr>
            <a:r>
              <a:rPr lang="en-US" sz="3399" spc="135">
                <a:solidFill>
                  <a:srgbClr val="25201A"/>
                </a:solidFill>
                <a:latin typeface="DM Sans"/>
                <a:ea typeface="DM Sans"/>
                <a:cs typeface="DM Sans"/>
                <a:sym typeface="DM Sans"/>
              </a:rPr>
              <a:t>The draft report will be presented at our December 2025 Commission Meeting</a:t>
            </a:r>
          </a:p>
          <a:p>
            <a:pPr algn="l">
              <a:lnSpc>
                <a:spcPts val="5269"/>
              </a:lnSpc>
            </a:pPr>
            <a:endParaRPr lang="en-US" sz="3399" spc="135">
              <a:solidFill>
                <a:srgbClr val="25201A"/>
              </a:solidFill>
              <a:latin typeface="DM Sans"/>
              <a:ea typeface="DM Sans"/>
              <a:cs typeface="DM Sans"/>
              <a:sym typeface="DM Sans"/>
            </a:endParaRPr>
          </a:p>
          <a:p>
            <a:pPr marL="734055" lvl="1" indent="-367027" algn="l">
              <a:lnSpc>
                <a:spcPts val="5269"/>
              </a:lnSpc>
              <a:buFont typeface="Arial"/>
              <a:buChar char="•"/>
            </a:pPr>
            <a:r>
              <a:rPr lang="en-US" sz="3399" spc="135">
                <a:solidFill>
                  <a:srgbClr val="25201A"/>
                </a:solidFill>
                <a:latin typeface="DM Sans"/>
                <a:ea typeface="DM Sans"/>
                <a:cs typeface="DM Sans"/>
                <a:sym typeface="DM Sans"/>
              </a:rPr>
              <a:t>The final report will be presented at our January 2026 Commission Meeting</a:t>
            </a:r>
          </a:p>
        </p:txBody>
      </p:sp>
      <p:sp>
        <p:nvSpPr>
          <p:cNvPr id="4" name="TextBox 4"/>
          <p:cNvSpPr txBox="1"/>
          <p:nvPr/>
        </p:nvSpPr>
        <p:spPr>
          <a:xfrm>
            <a:off x="1028700" y="981075"/>
            <a:ext cx="6147420" cy="405765"/>
          </a:xfrm>
          <a:prstGeom prst="rect">
            <a:avLst/>
          </a:prstGeom>
        </p:spPr>
        <p:txBody>
          <a:bodyPr lIns="0" tIns="0" rIns="0" bIns="0" rtlCol="0" anchor="t">
            <a:spAutoFit/>
          </a:bodyPr>
          <a:lstStyle/>
          <a:p>
            <a:pPr algn="l">
              <a:lnSpc>
                <a:spcPts val="3359"/>
              </a:lnSpc>
            </a:pPr>
            <a:r>
              <a:rPr lang="en-US" sz="2400" b="1" spc="240">
                <a:solidFill>
                  <a:srgbClr val="325EE4"/>
                </a:solidFill>
                <a:latin typeface="DM Sans Bold"/>
                <a:ea typeface="DM Sans Bold"/>
                <a:cs typeface="DM Sans Bold"/>
                <a:sym typeface="DM Sans Bold"/>
              </a:rPr>
              <a:t>WHAT’S NEXT?</a:t>
            </a:r>
          </a:p>
        </p:txBody>
      </p:sp>
      <p:sp>
        <p:nvSpPr>
          <p:cNvPr id="5" name="TextBox 15">
            <a:extLst>
              <a:ext uri="{FF2B5EF4-FFF2-40B4-BE49-F238E27FC236}">
                <a16:creationId xmlns:a16="http://schemas.microsoft.com/office/drawing/2014/main" id="{F3AB86E6-4298-1589-2DEB-11F9EA561FA1}"/>
              </a:ext>
            </a:extLst>
          </p:cNvPr>
          <p:cNvSpPr txBox="1"/>
          <p:nvPr/>
        </p:nvSpPr>
        <p:spPr>
          <a:xfrm>
            <a:off x="16496238" y="9195435"/>
            <a:ext cx="763062" cy="573405"/>
          </a:xfrm>
          <a:prstGeom prst="rect">
            <a:avLst/>
          </a:prstGeom>
        </p:spPr>
        <p:txBody>
          <a:bodyPr lIns="0" tIns="0" rIns="0" bIns="0" rtlCol="0" anchor="t">
            <a:spAutoFit/>
          </a:bodyPr>
          <a:lstStyle/>
          <a:p>
            <a:pPr algn="r">
              <a:lnSpc>
                <a:spcPts val="4200"/>
              </a:lnSpc>
              <a:spcBef>
                <a:spcPct val="0"/>
              </a:spcBef>
            </a:pPr>
            <a:r>
              <a:rPr lang="en-US" sz="4200" spc="-126" dirty="0">
                <a:solidFill>
                  <a:srgbClr val="25201A"/>
                </a:solidFill>
                <a:latin typeface="Biro Script Plus"/>
                <a:ea typeface="Biro Script Plus"/>
                <a:cs typeface="Biro Script Plus"/>
                <a:sym typeface="Biro Script Plus"/>
              </a:rPr>
              <a:t>23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5DCCB"/>
        </a:solidFill>
        <a:effectLst/>
      </p:bgPr>
    </p:bg>
    <p:spTree>
      <p:nvGrpSpPr>
        <p:cNvPr id="1" name=""/>
        <p:cNvGrpSpPr/>
        <p:nvPr/>
      </p:nvGrpSpPr>
      <p:grpSpPr>
        <a:xfrm>
          <a:off x="0" y="0"/>
          <a:ext cx="0" cy="0"/>
          <a:chOff x="0" y="0"/>
          <a:chExt cx="0" cy="0"/>
        </a:xfrm>
      </p:grpSpPr>
      <p:sp>
        <p:nvSpPr>
          <p:cNvPr id="2" name="TextBox 2"/>
          <p:cNvSpPr txBox="1"/>
          <p:nvPr/>
        </p:nvSpPr>
        <p:spPr>
          <a:xfrm>
            <a:off x="1028700" y="1200150"/>
            <a:ext cx="10320878" cy="2280919"/>
          </a:xfrm>
          <a:prstGeom prst="rect">
            <a:avLst/>
          </a:prstGeom>
        </p:spPr>
        <p:txBody>
          <a:bodyPr lIns="0" tIns="0" rIns="0" bIns="0" rtlCol="0" anchor="t">
            <a:spAutoFit/>
          </a:bodyPr>
          <a:lstStyle/>
          <a:p>
            <a:pPr algn="l">
              <a:lnSpc>
                <a:spcPts val="8799"/>
              </a:lnSpc>
            </a:pPr>
            <a:r>
              <a:rPr lang="en-US" sz="8799" spc="-263">
                <a:solidFill>
                  <a:srgbClr val="25201A"/>
                </a:solidFill>
                <a:latin typeface="DM Serif Display"/>
                <a:ea typeface="DM Serif Display"/>
                <a:cs typeface="DM Serif Display"/>
                <a:sym typeface="DM Serif Display"/>
              </a:rPr>
              <a:t>Thank You for Listening!</a:t>
            </a:r>
          </a:p>
        </p:txBody>
      </p:sp>
      <p:sp>
        <p:nvSpPr>
          <p:cNvPr id="3" name="Freeform 3"/>
          <p:cNvSpPr/>
          <p:nvPr/>
        </p:nvSpPr>
        <p:spPr>
          <a:xfrm flipH="1">
            <a:off x="11940634" y="-138064"/>
            <a:ext cx="10563129" cy="10563129"/>
          </a:xfrm>
          <a:custGeom>
            <a:avLst/>
            <a:gdLst/>
            <a:ahLst/>
            <a:cxnLst/>
            <a:rect l="l" t="t" r="r" b="b"/>
            <a:pathLst>
              <a:path w="10563129" h="10563129">
                <a:moveTo>
                  <a:pt x="10563129" y="0"/>
                </a:moveTo>
                <a:lnTo>
                  <a:pt x="0" y="0"/>
                </a:lnTo>
                <a:lnTo>
                  <a:pt x="0" y="10563128"/>
                </a:lnTo>
                <a:lnTo>
                  <a:pt x="10563129" y="10563128"/>
                </a:lnTo>
                <a:lnTo>
                  <a:pt x="10563129"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4" name="TextBox 4"/>
          <p:cNvSpPr txBox="1"/>
          <p:nvPr/>
        </p:nvSpPr>
        <p:spPr>
          <a:xfrm>
            <a:off x="1028700" y="4507667"/>
            <a:ext cx="10025759" cy="2233296"/>
          </a:xfrm>
          <a:prstGeom prst="rect">
            <a:avLst/>
          </a:prstGeom>
        </p:spPr>
        <p:txBody>
          <a:bodyPr lIns="0" tIns="0" rIns="0" bIns="0" rtlCol="0" anchor="t">
            <a:spAutoFit/>
          </a:bodyPr>
          <a:lstStyle/>
          <a:p>
            <a:pPr algn="l">
              <a:lnSpc>
                <a:spcPts val="4479"/>
              </a:lnSpc>
            </a:pPr>
            <a:r>
              <a:rPr lang="en-US" sz="3199" b="1" spc="319">
                <a:solidFill>
                  <a:srgbClr val="25201A"/>
                </a:solidFill>
                <a:latin typeface="DM Sans Bold"/>
                <a:ea typeface="DM Sans Bold"/>
                <a:cs typeface="DM Sans Bold"/>
                <a:sym typeface="DM Sans Bold"/>
              </a:rPr>
              <a:t>LEARN MORE ABOUT TACIR, OUR WORK, AND THIS REPORT:  TN.GOV/TACIR</a:t>
            </a:r>
          </a:p>
          <a:p>
            <a:pPr algn="l">
              <a:lnSpc>
                <a:spcPts val="4479"/>
              </a:lnSpc>
            </a:pPr>
            <a:endParaRPr lang="en-US" sz="3199" b="1" spc="319">
              <a:solidFill>
                <a:srgbClr val="25201A"/>
              </a:solidFill>
              <a:latin typeface="DM Sans Bold"/>
              <a:ea typeface="DM Sans Bold"/>
              <a:cs typeface="DM Sans Bold"/>
              <a:sym typeface="DM Sans Bold"/>
            </a:endParaRPr>
          </a:p>
          <a:p>
            <a:pPr algn="l">
              <a:lnSpc>
                <a:spcPts val="4479"/>
              </a:lnSpc>
            </a:pPr>
            <a:r>
              <a:rPr lang="en-US" sz="3199" b="1" spc="319">
                <a:solidFill>
                  <a:srgbClr val="25201A"/>
                </a:solidFill>
                <a:latin typeface="DM Sans Bold"/>
                <a:ea typeface="DM Sans Bold"/>
                <a:cs typeface="DM Sans Bold"/>
                <a:sym typeface="DM Sans Bold"/>
              </a:rPr>
              <a:t>QUESTIONS: HANNAH.NEWCOMB@TN.GOV</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5DCCB"/>
        </a:solidFill>
        <a:effectLst/>
      </p:bgPr>
    </p:bg>
    <p:spTree>
      <p:nvGrpSpPr>
        <p:cNvPr id="1" name=""/>
        <p:cNvGrpSpPr/>
        <p:nvPr/>
      </p:nvGrpSpPr>
      <p:grpSpPr>
        <a:xfrm>
          <a:off x="0" y="0"/>
          <a:ext cx="0" cy="0"/>
          <a:chOff x="0" y="0"/>
          <a:chExt cx="0" cy="0"/>
        </a:xfrm>
      </p:grpSpPr>
      <p:sp>
        <p:nvSpPr>
          <p:cNvPr id="2" name="TextBox 2"/>
          <p:cNvSpPr txBox="1"/>
          <p:nvPr/>
        </p:nvSpPr>
        <p:spPr>
          <a:xfrm>
            <a:off x="1028700" y="981075"/>
            <a:ext cx="5252459" cy="405765"/>
          </a:xfrm>
          <a:prstGeom prst="rect">
            <a:avLst/>
          </a:prstGeom>
        </p:spPr>
        <p:txBody>
          <a:bodyPr lIns="0" tIns="0" rIns="0" bIns="0" rtlCol="0" anchor="t">
            <a:spAutoFit/>
          </a:bodyPr>
          <a:lstStyle/>
          <a:p>
            <a:pPr algn="l">
              <a:lnSpc>
                <a:spcPts val="3359"/>
              </a:lnSpc>
            </a:pPr>
            <a:r>
              <a:rPr lang="en-US" sz="2400" b="1" spc="240">
                <a:solidFill>
                  <a:srgbClr val="325EE4"/>
                </a:solidFill>
                <a:latin typeface="DM Sans Bold"/>
                <a:ea typeface="DM Sans Bold"/>
                <a:cs typeface="DM Sans Bold"/>
                <a:sym typeface="DM Sans Bold"/>
              </a:rPr>
              <a:t>WHAT IS TACIR?</a:t>
            </a:r>
          </a:p>
        </p:txBody>
      </p:sp>
      <p:sp>
        <p:nvSpPr>
          <p:cNvPr id="3" name="TextBox 3"/>
          <p:cNvSpPr txBox="1"/>
          <p:nvPr/>
        </p:nvSpPr>
        <p:spPr>
          <a:xfrm>
            <a:off x="1028700" y="2418074"/>
            <a:ext cx="8718289" cy="2467618"/>
          </a:xfrm>
          <a:prstGeom prst="rect">
            <a:avLst/>
          </a:prstGeom>
        </p:spPr>
        <p:txBody>
          <a:bodyPr lIns="0" tIns="0" rIns="0" bIns="0" rtlCol="0" anchor="t">
            <a:spAutoFit/>
          </a:bodyPr>
          <a:lstStyle/>
          <a:p>
            <a:pPr algn="l">
              <a:lnSpc>
                <a:spcPts val="6400"/>
              </a:lnSpc>
            </a:pPr>
            <a:r>
              <a:rPr lang="en-US" sz="6400" spc="-192">
                <a:solidFill>
                  <a:srgbClr val="25201A"/>
                </a:solidFill>
                <a:latin typeface="DM Serif Display"/>
                <a:ea typeface="DM Serif Display"/>
                <a:cs typeface="DM Serif Display"/>
                <a:sym typeface="DM Serif Display"/>
              </a:rPr>
              <a:t>TN Advisory Commission on Intergovernmental Relations</a:t>
            </a:r>
          </a:p>
        </p:txBody>
      </p:sp>
      <p:sp>
        <p:nvSpPr>
          <p:cNvPr id="4" name="TextBox 4"/>
          <p:cNvSpPr txBox="1"/>
          <p:nvPr/>
        </p:nvSpPr>
        <p:spPr>
          <a:xfrm>
            <a:off x="1028700" y="5467350"/>
            <a:ext cx="11347455" cy="3206116"/>
          </a:xfrm>
          <a:prstGeom prst="rect">
            <a:avLst/>
          </a:prstGeom>
        </p:spPr>
        <p:txBody>
          <a:bodyPr lIns="0" tIns="0" rIns="0" bIns="0" rtlCol="0" anchor="t">
            <a:spAutoFit/>
          </a:bodyPr>
          <a:lstStyle/>
          <a:p>
            <a:pPr marL="712465" lvl="1" indent="-356233" algn="just">
              <a:lnSpc>
                <a:spcPts val="5114"/>
              </a:lnSpc>
              <a:buFont typeface="Arial"/>
              <a:buChar char="•"/>
            </a:pPr>
            <a:r>
              <a:rPr lang="en-US" sz="3299" spc="131">
                <a:solidFill>
                  <a:srgbClr val="25201A"/>
                </a:solidFill>
                <a:latin typeface="DM Sans"/>
                <a:ea typeface="DM Sans"/>
                <a:cs typeface="DM Sans"/>
                <a:sym typeface="DM Sans"/>
              </a:rPr>
              <a:t>Part of state government in Tennessee since 1978</a:t>
            </a:r>
          </a:p>
          <a:p>
            <a:pPr algn="just">
              <a:lnSpc>
                <a:spcPts val="5114"/>
              </a:lnSpc>
            </a:pPr>
            <a:endParaRPr lang="en-US" sz="3299" spc="131">
              <a:solidFill>
                <a:srgbClr val="25201A"/>
              </a:solidFill>
              <a:latin typeface="DM Sans"/>
              <a:ea typeface="DM Sans"/>
              <a:cs typeface="DM Sans"/>
              <a:sym typeface="DM Sans"/>
            </a:endParaRPr>
          </a:p>
          <a:p>
            <a:pPr marL="712465" lvl="1" indent="-356233" algn="just">
              <a:lnSpc>
                <a:spcPts val="5114"/>
              </a:lnSpc>
              <a:buFont typeface="Arial"/>
              <a:buChar char="•"/>
            </a:pPr>
            <a:r>
              <a:rPr lang="en-US" sz="3299" spc="131">
                <a:solidFill>
                  <a:srgbClr val="25201A"/>
                </a:solidFill>
                <a:latin typeface="DM Sans"/>
                <a:ea typeface="DM Sans"/>
                <a:cs typeface="DM Sans"/>
                <a:sym typeface="DM Sans"/>
              </a:rPr>
              <a:t>Created at a time when the powers, functions, and relationships among federal, state, and local governments were becoming more complex</a:t>
            </a:r>
          </a:p>
        </p:txBody>
      </p:sp>
      <p:sp>
        <p:nvSpPr>
          <p:cNvPr id="5" name="TextBox 5"/>
          <p:cNvSpPr txBox="1"/>
          <p:nvPr/>
        </p:nvSpPr>
        <p:spPr>
          <a:xfrm>
            <a:off x="16496238" y="9195435"/>
            <a:ext cx="763062" cy="573405"/>
          </a:xfrm>
          <a:prstGeom prst="rect">
            <a:avLst/>
          </a:prstGeom>
        </p:spPr>
        <p:txBody>
          <a:bodyPr lIns="0" tIns="0" rIns="0" bIns="0" rtlCol="0" anchor="t">
            <a:spAutoFit/>
          </a:bodyPr>
          <a:lstStyle/>
          <a:p>
            <a:pPr algn="r">
              <a:lnSpc>
                <a:spcPts val="4200"/>
              </a:lnSpc>
              <a:spcBef>
                <a:spcPct val="0"/>
              </a:spcBef>
            </a:pPr>
            <a:r>
              <a:rPr lang="en-US" sz="4200" spc="-126">
                <a:solidFill>
                  <a:srgbClr val="25201A"/>
                </a:solidFill>
                <a:latin typeface="Biro Script Plus"/>
                <a:ea typeface="Biro Script Plus"/>
                <a:cs typeface="Biro Script Plus"/>
                <a:sym typeface="Biro Script Plus"/>
              </a:rPr>
              <a:t>3</a:t>
            </a:r>
          </a:p>
        </p:txBody>
      </p:sp>
      <p:sp>
        <p:nvSpPr>
          <p:cNvPr id="6" name="Freeform 6"/>
          <p:cNvSpPr/>
          <p:nvPr/>
        </p:nvSpPr>
        <p:spPr>
          <a:xfrm rot="5400000">
            <a:off x="15328399" y="-147560"/>
            <a:ext cx="10434560" cy="10434560"/>
          </a:xfrm>
          <a:custGeom>
            <a:avLst/>
            <a:gdLst/>
            <a:ahLst/>
            <a:cxnLst/>
            <a:rect l="l" t="t" r="r" b="b"/>
            <a:pathLst>
              <a:path w="10434560" h="10434560">
                <a:moveTo>
                  <a:pt x="0" y="0"/>
                </a:moveTo>
                <a:lnTo>
                  <a:pt x="10434559" y="0"/>
                </a:lnTo>
                <a:lnTo>
                  <a:pt x="10434559" y="10434560"/>
                </a:lnTo>
                <a:lnTo>
                  <a:pt x="0" y="104345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5DCCB"/>
        </a:solidFill>
        <a:effectLst/>
      </p:bgPr>
    </p:bg>
    <p:spTree>
      <p:nvGrpSpPr>
        <p:cNvPr id="1" name=""/>
        <p:cNvGrpSpPr/>
        <p:nvPr/>
      </p:nvGrpSpPr>
      <p:grpSpPr>
        <a:xfrm>
          <a:off x="0" y="0"/>
          <a:ext cx="0" cy="0"/>
          <a:chOff x="0" y="0"/>
          <a:chExt cx="0" cy="0"/>
        </a:xfrm>
      </p:grpSpPr>
      <p:sp>
        <p:nvSpPr>
          <p:cNvPr id="2" name="Freeform 2"/>
          <p:cNvSpPr/>
          <p:nvPr/>
        </p:nvSpPr>
        <p:spPr>
          <a:xfrm flipH="1">
            <a:off x="13047336" y="-1594308"/>
            <a:ext cx="6510041" cy="6833058"/>
          </a:xfrm>
          <a:custGeom>
            <a:avLst/>
            <a:gdLst/>
            <a:ahLst/>
            <a:cxnLst/>
            <a:rect l="l" t="t" r="r" b="b"/>
            <a:pathLst>
              <a:path w="6510041" h="6833058">
                <a:moveTo>
                  <a:pt x="6510041" y="0"/>
                </a:moveTo>
                <a:lnTo>
                  <a:pt x="0" y="0"/>
                </a:lnTo>
                <a:lnTo>
                  <a:pt x="0" y="6833058"/>
                </a:lnTo>
                <a:lnTo>
                  <a:pt x="6510041" y="6833058"/>
                </a:lnTo>
                <a:lnTo>
                  <a:pt x="6510041"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1028700" y="2189656"/>
            <a:ext cx="8759310" cy="1695450"/>
          </a:xfrm>
          <a:prstGeom prst="rect">
            <a:avLst/>
          </a:prstGeom>
        </p:spPr>
        <p:txBody>
          <a:bodyPr lIns="0" tIns="0" rIns="0" bIns="0" rtlCol="0" anchor="t">
            <a:spAutoFit/>
          </a:bodyPr>
          <a:lstStyle/>
          <a:p>
            <a:pPr algn="l">
              <a:lnSpc>
                <a:spcPts val="6720"/>
              </a:lnSpc>
            </a:pPr>
            <a:r>
              <a:rPr lang="en-US" sz="5600" b="1" spc="-168">
                <a:solidFill>
                  <a:srgbClr val="25201A"/>
                </a:solidFill>
                <a:latin typeface="DM Sans Bold"/>
                <a:ea typeface="DM Sans Bold"/>
                <a:cs typeface="DM Sans Bold"/>
                <a:sym typeface="DM Sans Bold"/>
              </a:rPr>
              <a:t>In many ways, TACIR functions like a think tank.</a:t>
            </a:r>
          </a:p>
        </p:txBody>
      </p:sp>
      <p:sp>
        <p:nvSpPr>
          <p:cNvPr id="4" name="TextBox 4"/>
          <p:cNvSpPr txBox="1"/>
          <p:nvPr/>
        </p:nvSpPr>
        <p:spPr>
          <a:xfrm>
            <a:off x="1028700" y="981075"/>
            <a:ext cx="3702147" cy="405765"/>
          </a:xfrm>
          <a:prstGeom prst="rect">
            <a:avLst/>
          </a:prstGeom>
        </p:spPr>
        <p:txBody>
          <a:bodyPr lIns="0" tIns="0" rIns="0" bIns="0" rtlCol="0" anchor="t">
            <a:spAutoFit/>
          </a:bodyPr>
          <a:lstStyle/>
          <a:p>
            <a:pPr algn="l">
              <a:lnSpc>
                <a:spcPts val="3359"/>
              </a:lnSpc>
            </a:pPr>
            <a:r>
              <a:rPr lang="en-US" sz="2400" b="1" spc="240">
                <a:solidFill>
                  <a:srgbClr val="325EE4"/>
                </a:solidFill>
                <a:latin typeface="DM Sans Bold"/>
                <a:ea typeface="DM Sans Bold"/>
                <a:cs typeface="DM Sans Bold"/>
                <a:sym typeface="DM Sans Bold"/>
              </a:rPr>
              <a:t>WHAT IS TACIR?</a:t>
            </a:r>
          </a:p>
        </p:txBody>
      </p:sp>
      <p:sp>
        <p:nvSpPr>
          <p:cNvPr id="5" name="TextBox 5"/>
          <p:cNvSpPr txBox="1"/>
          <p:nvPr/>
        </p:nvSpPr>
        <p:spPr>
          <a:xfrm>
            <a:off x="1028700" y="5606657"/>
            <a:ext cx="4379655" cy="2462530"/>
          </a:xfrm>
          <a:prstGeom prst="rect">
            <a:avLst/>
          </a:prstGeom>
        </p:spPr>
        <p:txBody>
          <a:bodyPr lIns="0" tIns="0" rIns="0" bIns="0" rtlCol="0" anchor="t">
            <a:spAutoFit/>
          </a:bodyPr>
          <a:lstStyle/>
          <a:p>
            <a:pPr marL="604519" lvl="1" indent="-302260" algn="l">
              <a:lnSpc>
                <a:spcPts val="3919"/>
              </a:lnSpc>
              <a:buFont typeface="Arial"/>
              <a:buChar char="•"/>
            </a:pPr>
            <a:r>
              <a:rPr lang="en-US" sz="2799" spc="55">
                <a:solidFill>
                  <a:srgbClr val="25201A"/>
                </a:solidFill>
                <a:latin typeface="DM Sans"/>
                <a:ea typeface="DM Sans"/>
                <a:cs typeface="DM Sans"/>
                <a:sym typeface="DM Sans"/>
              </a:rPr>
              <a:t>12 research staff members</a:t>
            </a:r>
          </a:p>
          <a:p>
            <a:pPr marL="604519" lvl="1" indent="-302260" algn="just">
              <a:lnSpc>
                <a:spcPts val="3919"/>
              </a:lnSpc>
              <a:buFont typeface="Arial"/>
              <a:buChar char="•"/>
            </a:pPr>
            <a:r>
              <a:rPr lang="en-US" sz="2799" spc="55">
                <a:solidFill>
                  <a:srgbClr val="25201A"/>
                </a:solidFill>
                <a:latin typeface="DM Sans"/>
                <a:ea typeface="DM Sans"/>
                <a:cs typeface="DM Sans"/>
                <a:sym typeface="DM Sans"/>
              </a:rPr>
              <a:t>As the staff, we fulfill research requests for our commission.</a:t>
            </a:r>
          </a:p>
        </p:txBody>
      </p:sp>
      <p:sp>
        <p:nvSpPr>
          <p:cNvPr id="6" name="TextBox 6"/>
          <p:cNvSpPr txBox="1"/>
          <p:nvPr/>
        </p:nvSpPr>
        <p:spPr>
          <a:xfrm>
            <a:off x="1028700" y="4743497"/>
            <a:ext cx="7158357" cy="481330"/>
          </a:xfrm>
          <a:prstGeom prst="rect">
            <a:avLst/>
          </a:prstGeom>
        </p:spPr>
        <p:txBody>
          <a:bodyPr lIns="0" tIns="0" rIns="0" bIns="0" rtlCol="0" anchor="t">
            <a:spAutoFit/>
          </a:bodyPr>
          <a:lstStyle/>
          <a:p>
            <a:pPr algn="l">
              <a:lnSpc>
                <a:spcPts val="3919"/>
              </a:lnSpc>
            </a:pPr>
            <a:r>
              <a:rPr lang="en-US" sz="2799" b="1" spc="279">
                <a:solidFill>
                  <a:srgbClr val="25201A"/>
                </a:solidFill>
                <a:latin typeface="DM Sans Bold"/>
                <a:ea typeface="DM Sans Bold"/>
                <a:cs typeface="DM Sans Bold"/>
                <a:sym typeface="DM Sans Bold"/>
              </a:rPr>
              <a:t>NONPARTISAN STAFF:</a:t>
            </a:r>
          </a:p>
        </p:txBody>
      </p:sp>
      <p:sp>
        <p:nvSpPr>
          <p:cNvPr id="7" name="TextBox 7"/>
          <p:cNvSpPr txBox="1"/>
          <p:nvPr/>
        </p:nvSpPr>
        <p:spPr>
          <a:xfrm>
            <a:off x="7893590" y="5606657"/>
            <a:ext cx="8984179" cy="2957830"/>
          </a:xfrm>
          <a:prstGeom prst="rect">
            <a:avLst/>
          </a:prstGeom>
        </p:spPr>
        <p:txBody>
          <a:bodyPr lIns="0" tIns="0" rIns="0" bIns="0" rtlCol="0" anchor="t">
            <a:spAutoFit/>
          </a:bodyPr>
          <a:lstStyle/>
          <a:p>
            <a:pPr marL="604519" lvl="1" indent="-302260" algn="just">
              <a:lnSpc>
                <a:spcPts val="3919"/>
              </a:lnSpc>
              <a:buFont typeface="Arial"/>
              <a:buChar char="•"/>
            </a:pPr>
            <a:r>
              <a:rPr lang="en-US" sz="2799" spc="55">
                <a:solidFill>
                  <a:srgbClr val="25201A"/>
                </a:solidFill>
                <a:latin typeface="DM Sans"/>
                <a:ea typeface="DM Sans"/>
                <a:cs typeface="DM Sans"/>
                <a:sym typeface="DM Sans"/>
              </a:rPr>
              <a:t>25 members</a:t>
            </a:r>
          </a:p>
          <a:p>
            <a:pPr marL="604519" lvl="1" indent="-302260" algn="just">
              <a:lnSpc>
                <a:spcPts val="3919"/>
              </a:lnSpc>
              <a:buFont typeface="Arial"/>
              <a:buChar char="•"/>
            </a:pPr>
            <a:r>
              <a:rPr lang="en-US" sz="2799" spc="55">
                <a:solidFill>
                  <a:srgbClr val="25201A"/>
                </a:solidFill>
                <a:latin typeface="DM Sans"/>
                <a:ea typeface="DM Sans"/>
                <a:cs typeface="DM Sans"/>
                <a:sym typeface="DM Sans"/>
              </a:rPr>
              <a:t>10 from the General Assembly and 10 from local government</a:t>
            </a:r>
          </a:p>
          <a:p>
            <a:pPr marL="604519" lvl="1" indent="-302260" algn="just">
              <a:lnSpc>
                <a:spcPts val="3919"/>
              </a:lnSpc>
              <a:buFont typeface="Arial"/>
              <a:buChar char="•"/>
            </a:pPr>
            <a:r>
              <a:rPr lang="en-US" sz="2799" spc="55">
                <a:solidFill>
                  <a:srgbClr val="25201A"/>
                </a:solidFill>
                <a:latin typeface="DM Sans"/>
                <a:ea typeface="DM Sans"/>
                <a:cs typeface="DM Sans"/>
                <a:sym typeface="DM Sans"/>
              </a:rPr>
              <a:t>The state comptroller, two executive branch members, and two private citizens appointed by the governor round out the rest.</a:t>
            </a:r>
          </a:p>
        </p:txBody>
      </p:sp>
      <p:sp>
        <p:nvSpPr>
          <p:cNvPr id="8" name="TextBox 8"/>
          <p:cNvSpPr txBox="1"/>
          <p:nvPr/>
        </p:nvSpPr>
        <p:spPr>
          <a:xfrm>
            <a:off x="7893590" y="4743497"/>
            <a:ext cx="7158357" cy="481330"/>
          </a:xfrm>
          <a:prstGeom prst="rect">
            <a:avLst/>
          </a:prstGeom>
        </p:spPr>
        <p:txBody>
          <a:bodyPr lIns="0" tIns="0" rIns="0" bIns="0" rtlCol="0" anchor="t">
            <a:spAutoFit/>
          </a:bodyPr>
          <a:lstStyle/>
          <a:p>
            <a:pPr algn="l">
              <a:lnSpc>
                <a:spcPts val="3919"/>
              </a:lnSpc>
            </a:pPr>
            <a:r>
              <a:rPr lang="en-US" sz="2799" b="1" spc="279">
                <a:solidFill>
                  <a:srgbClr val="25201A"/>
                </a:solidFill>
                <a:latin typeface="DM Sans Bold"/>
                <a:ea typeface="DM Sans Bold"/>
                <a:cs typeface="DM Sans Bold"/>
                <a:sym typeface="DM Sans Bold"/>
              </a:rPr>
              <a:t>BIPARTISAN COMMISSION:</a:t>
            </a:r>
          </a:p>
        </p:txBody>
      </p:sp>
      <p:sp>
        <p:nvSpPr>
          <p:cNvPr id="9" name="TextBox 9"/>
          <p:cNvSpPr txBox="1"/>
          <p:nvPr/>
        </p:nvSpPr>
        <p:spPr>
          <a:xfrm>
            <a:off x="16496238" y="9195435"/>
            <a:ext cx="763062" cy="573405"/>
          </a:xfrm>
          <a:prstGeom prst="rect">
            <a:avLst/>
          </a:prstGeom>
        </p:spPr>
        <p:txBody>
          <a:bodyPr lIns="0" tIns="0" rIns="0" bIns="0" rtlCol="0" anchor="t">
            <a:spAutoFit/>
          </a:bodyPr>
          <a:lstStyle/>
          <a:p>
            <a:pPr algn="r">
              <a:lnSpc>
                <a:spcPts val="4200"/>
              </a:lnSpc>
              <a:spcBef>
                <a:spcPct val="0"/>
              </a:spcBef>
            </a:pPr>
            <a:r>
              <a:rPr lang="en-US" sz="4200" spc="-126">
                <a:solidFill>
                  <a:srgbClr val="25201A"/>
                </a:solidFill>
                <a:latin typeface="Biro Script Plus"/>
                <a:ea typeface="Biro Script Plus"/>
                <a:cs typeface="Biro Script Plus"/>
                <a:sym typeface="Biro Script Plus"/>
              </a:rPr>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5DCCB"/>
        </a:solidFill>
        <a:effectLst/>
      </p:bgPr>
    </p:bg>
    <p:spTree>
      <p:nvGrpSpPr>
        <p:cNvPr id="1" name=""/>
        <p:cNvGrpSpPr/>
        <p:nvPr/>
      </p:nvGrpSpPr>
      <p:grpSpPr>
        <a:xfrm>
          <a:off x="0" y="0"/>
          <a:ext cx="0" cy="0"/>
          <a:chOff x="0" y="0"/>
          <a:chExt cx="0" cy="0"/>
        </a:xfrm>
      </p:grpSpPr>
      <p:grpSp>
        <p:nvGrpSpPr>
          <p:cNvPr id="2" name="Group 2"/>
          <p:cNvGrpSpPr/>
          <p:nvPr/>
        </p:nvGrpSpPr>
        <p:grpSpPr>
          <a:xfrm>
            <a:off x="1352424" y="2288096"/>
            <a:ext cx="5939409" cy="5939409"/>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124D"/>
            </a:solidFill>
          </p:spPr>
          <p:txBody>
            <a:bodyPr/>
            <a:lstStyle/>
            <a:p>
              <a:endParaRPr lang="en-US"/>
            </a:p>
          </p:txBody>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3359"/>
                </a:lnSpc>
              </a:pPr>
              <a:endParaRPr/>
            </a:p>
          </p:txBody>
        </p:sp>
      </p:grpSp>
      <p:sp>
        <p:nvSpPr>
          <p:cNvPr id="5" name="TextBox 5"/>
          <p:cNvSpPr txBox="1"/>
          <p:nvPr/>
        </p:nvSpPr>
        <p:spPr>
          <a:xfrm>
            <a:off x="1028700" y="981075"/>
            <a:ext cx="4928294" cy="405765"/>
          </a:xfrm>
          <a:prstGeom prst="rect">
            <a:avLst/>
          </a:prstGeom>
        </p:spPr>
        <p:txBody>
          <a:bodyPr lIns="0" tIns="0" rIns="0" bIns="0" rtlCol="0" anchor="t">
            <a:spAutoFit/>
          </a:bodyPr>
          <a:lstStyle/>
          <a:p>
            <a:pPr algn="l">
              <a:lnSpc>
                <a:spcPts val="3359"/>
              </a:lnSpc>
            </a:pPr>
            <a:r>
              <a:rPr lang="en-US" sz="2400" b="1" spc="240">
                <a:solidFill>
                  <a:srgbClr val="325EE4"/>
                </a:solidFill>
                <a:latin typeface="DM Sans Bold"/>
                <a:ea typeface="DM Sans Bold"/>
                <a:cs typeface="DM Sans Bold"/>
                <a:sym typeface="DM Sans Bold"/>
              </a:rPr>
              <a:t>HOW WE RECEIVE STUDIES</a:t>
            </a:r>
          </a:p>
        </p:txBody>
      </p:sp>
      <p:sp>
        <p:nvSpPr>
          <p:cNvPr id="6" name="TextBox 6"/>
          <p:cNvSpPr txBox="1"/>
          <p:nvPr/>
        </p:nvSpPr>
        <p:spPr>
          <a:xfrm>
            <a:off x="2449876" y="4740910"/>
            <a:ext cx="3744506" cy="1471930"/>
          </a:xfrm>
          <a:prstGeom prst="rect">
            <a:avLst/>
          </a:prstGeom>
        </p:spPr>
        <p:txBody>
          <a:bodyPr lIns="0" tIns="0" rIns="0" bIns="0" rtlCol="0" anchor="t">
            <a:spAutoFit/>
          </a:bodyPr>
          <a:lstStyle/>
          <a:p>
            <a:pPr algn="ctr">
              <a:lnSpc>
                <a:spcPts val="3919"/>
              </a:lnSpc>
            </a:pPr>
            <a:r>
              <a:rPr lang="en-US" sz="2799" b="1" spc="279">
                <a:solidFill>
                  <a:srgbClr val="E5DCCB"/>
                </a:solidFill>
                <a:latin typeface="DM Sans Bold"/>
                <a:ea typeface="DM Sans Bold"/>
                <a:cs typeface="DM Sans Bold"/>
                <a:sym typeface="DM Sans Bold"/>
              </a:rPr>
              <a:t>REQUESTS FROM COMMISSION MEMBERS</a:t>
            </a:r>
          </a:p>
        </p:txBody>
      </p:sp>
      <p:grpSp>
        <p:nvGrpSpPr>
          <p:cNvPr id="7" name="Group 7"/>
          <p:cNvGrpSpPr/>
          <p:nvPr/>
        </p:nvGrpSpPr>
        <p:grpSpPr>
          <a:xfrm>
            <a:off x="6174296" y="2288096"/>
            <a:ext cx="5939409" cy="5939409"/>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25EE4">
                <a:alpha val="80000"/>
              </a:srgbClr>
            </a:solidFill>
          </p:spPr>
          <p:txBody>
            <a:bodyPr/>
            <a:lstStyle/>
            <a:p>
              <a:endParaRPr lang="en-US"/>
            </a:p>
          </p:txBody>
        </p:sp>
        <p:sp>
          <p:nvSpPr>
            <p:cNvPr id="9" name="TextBox 9"/>
            <p:cNvSpPr txBox="1"/>
            <p:nvPr/>
          </p:nvSpPr>
          <p:spPr>
            <a:xfrm>
              <a:off x="76200" y="28575"/>
              <a:ext cx="660400" cy="708025"/>
            </a:xfrm>
            <a:prstGeom prst="rect">
              <a:avLst/>
            </a:prstGeom>
          </p:spPr>
          <p:txBody>
            <a:bodyPr lIns="50800" tIns="50800" rIns="50800" bIns="50800" rtlCol="0" anchor="ctr"/>
            <a:lstStyle/>
            <a:p>
              <a:pPr algn="ctr">
                <a:lnSpc>
                  <a:spcPts val="3359"/>
                </a:lnSpc>
              </a:pPr>
              <a:endParaRPr/>
            </a:p>
          </p:txBody>
        </p:sp>
      </p:grpSp>
      <p:sp>
        <p:nvSpPr>
          <p:cNvPr id="10" name="TextBox 10"/>
          <p:cNvSpPr txBox="1"/>
          <p:nvPr/>
        </p:nvSpPr>
        <p:spPr>
          <a:xfrm>
            <a:off x="7271747" y="4988560"/>
            <a:ext cx="3744506" cy="976630"/>
          </a:xfrm>
          <a:prstGeom prst="rect">
            <a:avLst/>
          </a:prstGeom>
        </p:spPr>
        <p:txBody>
          <a:bodyPr lIns="0" tIns="0" rIns="0" bIns="0" rtlCol="0" anchor="t">
            <a:spAutoFit/>
          </a:bodyPr>
          <a:lstStyle/>
          <a:p>
            <a:pPr algn="ctr">
              <a:lnSpc>
                <a:spcPts val="3919"/>
              </a:lnSpc>
            </a:pPr>
            <a:r>
              <a:rPr lang="en-US" sz="2799" b="1" spc="279">
                <a:solidFill>
                  <a:srgbClr val="E5DCCB"/>
                </a:solidFill>
                <a:latin typeface="DM Sans Bold"/>
                <a:ea typeface="DM Sans Bold"/>
                <a:cs typeface="DM Sans Bold"/>
                <a:sym typeface="DM Sans Bold"/>
              </a:rPr>
              <a:t>STUDY REQUESTS BY LAW</a:t>
            </a:r>
          </a:p>
        </p:txBody>
      </p:sp>
      <p:grpSp>
        <p:nvGrpSpPr>
          <p:cNvPr id="11" name="Group 11"/>
          <p:cNvGrpSpPr/>
          <p:nvPr/>
        </p:nvGrpSpPr>
        <p:grpSpPr>
          <a:xfrm>
            <a:off x="10996167" y="2288096"/>
            <a:ext cx="5939409" cy="5939409"/>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124D">
                <a:alpha val="80000"/>
              </a:srgbClr>
            </a:solidFill>
          </p:spPr>
          <p:txBody>
            <a:bodyPr/>
            <a:lstStyle/>
            <a:p>
              <a:endParaRPr lang="en-US"/>
            </a:p>
          </p:txBody>
        </p:sp>
        <p:sp>
          <p:nvSpPr>
            <p:cNvPr id="13" name="TextBox 13"/>
            <p:cNvSpPr txBox="1"/>
            <p:nvPr/>
          </p:nvSpPr>
          <p:spPr>
            <a:xfrm>
              <a:off x="76200" y="28575"/>
              <a:ext cx="660400" cy="708025"/>
            </a:xfrm>
            <a:prstGeom prst="rect">
              <a:avLst/>
            </a:prstGeom>
          </p:spPr>
          <p:txBody>
            <a:bodyPr lIns="50800" tIns="50800" rIns="50800" bIns="50800" rtlCol="0" anchor="ctr"/>
            <a:lstStyle/>
            <a:p>
              <a:pPr algn="ctr">
                <a:lnSpc>
                  <a:spcPts val="3359"/>
                </a:lnSpc>
              </a:pPr>
              <a:endParaRPr/>
            </a:p>
          </p:txBody>
        </p:sp>
      </p:grpSp>
      <p:sp>
        <p:nvSpPr>
          <p:cNvPr id="14" name="TextBox 14"/>
          <p:cNvSpPr txBox="1"/>
          <p:nvPr/>
        </p:nvSpPr>
        <p:spPr>
          <a:xfrm>
            <a:off x="12092578" y="4988560"/>
            <a:ext cx="3744506" cy="481330"/>
          </a:xfrm>
          <a:prstGeom prst="rect">
            <a:avLst/>
          </a:prstGeom>
        </p:spPr>
        <p:txBody>
          <a:bodyPr lIns="0" tIns="0" rIns="0" bIns="0" rtlCol="0" anchor="t">
            <a:spAutoFit/>
          </a:bodyPr>
          <a:lstStyle/>
          <a:p>
            <a:pPr algn="ctr">
              <a:lnSpc>
                <a:spcPts val="3919"/>
              </a:lnSpc>
            </a:pPr>
            <a:r>
              <a:rPr lang="en-US" sz="2799" b="1" spc="279">
                <a:solidFill>
                  <a:srgbClr val="E5DCCB"/>
                </a:solidFill>
                <a:latin typeface="DM Sans Bold"/>
                <a:ea typeface="DM Sans Bold"/>
                <a:cs typeface="DM Sans Bold"/>
                <a:sym typeface="DM Sans Bold"/>
              </a:rPr>
              <a:t>STAFF REPORTS</a:t>
            </a:r>
          </a:p>
        </p:txBody>
      </p:sp>
      <p:sp>
        <p:nvSpPr>
          <p:cNvPr id="15" name="TextBox 15"/>
          <p:cNvSpPr txBox="1"/>
          <p:nvPr/>
        </p:nvSpPr>
        <p:spPr>
          <a:xfrm>
            <a:off x="16496238" y="9195435"/>
            <a:ext cx="763062" cy="573405"/>
          </a:xfrm>
          <a:prstGeom prst="rect">
            <a:avLst/>
          </a:prstGeom>
        </p:spPr>
        <p:txBody>
          <a:bodyPr lIns="0" tIns="0" rIns="0" bIns="0" rtlCol="0" anchor="t">
            <a:spAutoFit/>
          </a:bodyPr>
          <a:lstStyle/>
          <a:p>
            <a:pPr algn="r">
              <a:lnSpc>
                <a:spcPts val="4200"/>
              </a:lnSpc>
              <a:spcBef>
                <a:spcPct val="0"/>
              </a:spcBef>
            </a:pPr>
            <a:r>
              <a:rPr lang="en-US" sz="4200" spc="-126" dirty="0">
                <a:solidFill>
                  <a:srgbClr val="25201A"/>
                </a:solidFill>
                <a:latin typeface="Biro Script Plus"/>
                <a:ea typeface="Biro Script Plus"/>
                <a:cs typeface="Biro Script Plus"/>
                <a:sym typeface="Biro Script Plus"/>
              </a:rPr>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5DCCB"/>
        </a:solidFill>
        <a:effectLst/>
      </p:bgPr>
    </p:bg>
    <p:spTree>
      <p:nvGrpSpPr>
        <p:cNvPr id="1" name=""/>
        <p:cNvGrpSpPr/>
        <p:nvPr/>
      </p:nvGrpSpPr>
      <p:grpSpPr>
        <a:xfrm>
          <a:off x="0" y="0"/>
          <a:ext cx="0" cy="0"/>
          <a:chOff x="0" y="0"/>
          <a:chExt cx="0" cy="0"/>
        </a:xfrm>
      </p:grpSpPr>
      <p:sp>
        <p:nvSpPr>
          <p:cNvPr id="2" name="TextBox 2"/>
          <p:cNvSpPr txBox="1"/>
          <p:nvPr/>
        </p:nvSpPr>
        <p:spPr>
          <a:xfrm>
            <a:off x="838981" y="2124584"/>
            <a:ext cx="13604061" cy="6729095"/>
          </a:xfrm>
          <a:prstGeom prst="rect">
            <a:avLst/>
          </a:prstGeom>
        </p:spPr>
        <p:txBody>
          <a:bodyPr lIns="0" tIns="0" rIns="0" bIns="0" rtlCol="0" anchor="t">
            <a:spAutoFit/>
          </a:bodyPr>
          <a:lstStyle/>
          <a:p>
            <a:pPr marL="690877" lvl="1" indent="-345439" algn="just">
              <a:lnSpc>
                <a:spcPts val="4479"/>
              </a:lnSpc>
              <a:buFont typeface="Arial"/>
              <a:buChar char="•"/>
            </a:pPr>
            <a:r>
              <a:rPr lang="en-US" sz="3199" spc="63">
                <a:solidFill>
                  <a:srgbClr val="25201A"/>
                </a:solidFill>
                <a:latin typeface="DM Sans"/>
                <a:ea typeface="DM Sans"/>
                <a:cs typeface="DM Sans"/>
                <a:sym typeface="DM Sans"/>
              </a:rPr>
              <a:t>In September of 2024, Representative Reedy received a letter from the City of Germantown, conveying concern over the “overwhelming capacity issues” of juvenile detention facilities throughout West Tennessee.</a:t>
            </a:r>
          </a:p>
          <a:p>
            <a:pPr algn="just">
              <a:lnSpc>
                <a:spcPts val="4479"/>
              </a:lnSpc>
            </a:pPr>
            <a:endParaRPr lang="en-US" sz="3199" spc="63">
              <a:solidFill>
                <a:srgbClr val="25201A"/>
              </a:solidFill>
              <a:latin typeface="DM Sans"/>
              <a:ea typeface="DM Sans"/>
              <a:cs typeface="DM Sans"/>
              <a:sym typeface="DM Sans"/>
            </a:endParaRPr>
          </a:p>
          <a:p>
            <a:pPr marL="690877" lvl="1" indent="-345439" algn="just">
              <a:lnSpc>
                <a:spcPts val="4479"/>
              </a:lnSpc>
              <a:buFont typeface="Arial"/>
              <a:buChar char="•"/>
            </a:pPr>
            <a:r>
              <a:rPr lang="en-US" sz="3199" spc="63">
                <a:solidFill>
                  <a:srgbClr val="25201A"/>
                </a:solidFill>
                <a:latin typeface="DM Sans"/>
                <a:ea typeface="DM Sans"/>
                <a:cs typeface="DM Sans"/>
                <a:sym typeface="DM Sans"/>
              </a:rPr>
              <a:t>The city expressed a need for an additional rehabilitation and detention facility with a capacity exceeding 750 beds.</a:t>
            </a:r>
          </a:p>
          <a:p>
            <a:pPr algn="just">
              <a:lnSpc>
                <a:spcPts val="4479"/>
              </a:lnSpc>
            </a:pPr>
            <a:endParaRPr lang="en-US" sz="3199" spc="63">
              <a:solidFill>
                <a:srgbClr val="25201A"/>
              </a:solidFill>
              <a:latin typeface="DM Sans"/>
              <a:ea typeface="DM Sans"/>
              <a:cs typeface="DM Sans"/>
              <a:sym typeface="DM Sans"/>
            </a:endParaRPr>
          </a:p>
          <a:p>
            <a:pPr marL="690877" lvl="1" indent="-345439" algn="just">
              <a:lnSpc>
                <a:spcPts val="4479"/>
              </a:lnSpc>
              <a:buFont typeface="Arial"/>
              <a:buChar char="•"/>
            </a:pPr>
            <a:r>
              <a:rPr lang="en-US" sz="3199" spc="63">
                <a:solidFill>
                  <a:srgbClr val="25201A"/>
                </a:solidFill>
                <a:latin typeface="DM Sans"/>
                <a:ea typeface="DM Sans"/>
                <a:cs typeface="DM Sans"/>
                <a:sym typeface="DM Sans"/>
              </a:rPr>
              <a:t>In response to these concerns Senate Bill 239 by Senator Taylor and House Bill 40 by Representative Reedy was introduced and passed in the 114th General Assembly as Public Chapter 418, Acts of 2025.</a:t>
            </a:r>
          </a:p>
        </p:txBody>
      </p:sp>
      <p:sp>
        <p:nvSpPr>
          <p:cNvPr id="3" name="TextBox 3"/>
          <p:cNvSpPr txBox="1"/>
          <p:nvPr/>
        </p:nvSpPr>
        <p:spPr>
          <a:xfrm>
            <a:off x="16496238" y="9195435"/>
            <a:ext cx="763062" cy="573405"/>
          </a:xfrm>
          <a:prstGeom prst="rect">
            <a:avLst/>
          </a:prstGeom>
        </p:spPr>
        <p:txBody>
          <a:bodyPr lIns="0" tIns="0" rIns="0" bIns="0" rtlCol="0" anchor="t">
            <a:spAutoFit/>
          </a:bodyPr>
          <a:lstStyle/>
          <a:p>
            <a:pPr algn="r">
              <a:lnSpc>
                <a:spcPts val="4200"/>
              </a:lnSpc>
              <a:spcBef>
                <a:spcPct val="0"/>
              </a:spcBef>
            </a:pPr>
            <a:r>
              <a:rPr lang="en-US" sz="4200" spc="-126" dirty="0">
                <a:solidFill>
                  <a:srgbClr val="25201A"/>
                </a:solidFill>
                <a:latin typeface="Biro Script Plus"/>
                <a:ea typeface="Biro Script Plus"/>
                <a:cs typeface="Biro Script Plus"/>
                <a:sym typeface="Biro Script Plus"/>
              </a:rPr>
              <a:t>6</a:t>
            </a:r>
          </a:p>
        </p:txBody>
      </p:sp>
      <p:sp>
        <p:nvSpPr>
          <p:cNvPr id="4" name="TextBox 4"/>
          <p:cNvSpPr txBox="1"/>
          <p:nvPr/>
        </p:nvSpPr>
        <p:spPr>
          <a:xfrm>
            <a:off x="1028700" y="981075"/>
            <a:ext cx="4928294" cy="405765"/>
          </a:xfrm>
          <a:prstGeom prst="rect">
            <a:avLst/>
          </a:prstGeom>
        </p:spPr>
        <p:txBody>
          <a:bodyPr lIns="0" tIns="0" rIns="0" bIns="0" rtlCol="0" anchor="t">
            <a:spAutoFit/>
          </a:bodyPr>
          <a:lstStyle/>
          <a:p>
            <a:pPr algn="l">
              <a:lnSpc>
                <a:spcPts val="3359"/>
              </a:lnSpc>
            </a:pPr>
            <a:r>
              <a:rPr lang="en-US" sz="2400" b="1" spc="240">
                <a:solidFill>
                  <a:srgbClr val="325EE4"/>
                </a:solidFill>
                <a:latin typeface="DM Sans Bold"/>
                <a:ea typeface="DM Sans Bold"/>
                <a:cs typeface="DM Sans Bold"/>
                <a:sym typeface="DM Sans Bold"/>
              </a:rPr>
              <a:t>HOW WE RECEIVE STUDIES</a:t>
            </a:r>
          </a:p>
        </p:txBody>
      </p:sp>
      <p:sp>
        <p:nvSpPr>
          <p:cNvPr id="5" name="Freeform 5"/>
          <p:cNvSpPr/>
          <p:nvPr/>
        </p:nvSpPr>
        <p:spPr>
          <a:xfrm rot="5400000">
            <a:off x="15392400" y="-147560"/>
            <a:ext cx="10434560" cy="10434560"/>
          </a:xfrm>
          <a:custGeom>
            <a:avLst/>
            <a:gdLst/>
            <a:ahLst/>
            <a:cxnLst/>
            <a:rect l="l" t="t" r="r" b="b"/>
            <a:pathLst>
              <a:path w="10434560" h="10434560">
                <a:moveTo>
                  <a:pt x="0" y="0"/>
                </a:moveTo>
                <a:lnTo>
                  <a:pt x="10434559" y="0"/>
                </a:lnTo>
                <a:lnTo>
                  <a:pt x="10434559" y="10434560"/>
                </a:lnTo>
                <a:lnTo>
                  <a:pt x="0" y="104345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5DCCB"/>
        </a:solidFill>
        <a:effectLst/>
      </p:bgPr>
    </p:bg>
    <p:spTree>
      <p:nvGrpSpPr>
        <p:cNvPr id="1" name=""/>
        <p:cNvGrpSpPr/>
        <p:nvPr/>
      </p:nvGrpSpPr>
      <p:grpSpPr>
        <a:xfrm>
          <a:off x="0" y="0"/>
          <a:ext cx="0" cy="0"/>
          <a:chOff x="0" y="0"/>
          <a:chExt cx="0" cy="0"/>
        </a:xfrm>
      </p:grpSpPr>
      <p:sp>
        <p:nvSpPr>
          <p:cNvPr id="2" name="TextBox 2"/>
          <p:cNvSpPr txBox="1"/>
          <p:nvPr/>
        </p:nvSpPr>
        <p:spPr>
          <a:xfrm>
            <a:off x="1028700" y="2780612"/>
            <a:ext cx="16230600" cy="5718811"/>
          </a:xfrm>
          <a:prstGeom prst="rect">
            <a:avLst/>
          </a:prstGeom>
        </p:spPr>
        <p:txBody>
          <a:bodyPr lIns="0" tIns="0" rIns="0" bIns="0" rtlCol="0" anchor="t">
            <a:spAutoFit/>
          </a:bodyPr>
          <a:lstStyle/>
          <a:p>
            <a:pPr algn="just">
              <a:lnSpc>
                <a:spcPts val="5039"/>
              </a:lnSpc>
            </a:pPr>
            <a:r>
              <a:rPr lang="en-US" sz="3599" spc="71">
                <a:solidFill>
                  <a:srgbClr val="25201A"/>
                </a:solidFill>
                <a:latin typeface="DM Sans"/>
                <a:ea typeface="DM Sans"/>
                <a:cs typeface="DM Sans"/>
                <a:sym typeface="DM Sans"/>
              </a:rPr>
              <a:t>Directs TACIR to study:</a:t>
            </a:r>
          </a:p>
          <a:p>
            <a:pPr algn="just">
              <a:lnSpc>
                <a:spcPts val="5039"/>
              </a:lnSpc>
            </a:pPr>
            <a:endParaRPr lang="en-US" sz="3599" spc="71">
              <a:solidFill>
                <a:srgbClr val="25201A"/>
              </a:solidFill>
              <a:latin typeface="DM Sans"/>
              <a:ea typeface="DM Sans"/>
              <a:cs typeface="DM Sans"/>
              <a:sym typeface="DM Sans"/>
            </a:endParaRPr>
          </a:p>
          <a:p>
            <a:pPr marL="777235" lvl="1" indent="-388618" algn="just">
              <a:lnSpc>
                <a:spcPts val="5039"/>
              </a:lnSpc>
              <a:buFont typeface="Arial"/>
              <a:buChar char="•"/>
            </a:pPr>
            <a:r>
              <a:rPr lang="en-US" sz="3599" spc="71">
                <a:solidFill>
                  <a:srgbClr val="25201A"/>
                </a:solidFill>
                <a:latin typeface="DM Sans"/>
                <a:ea typeface="DM Sans"/>
                <a:cs typeface="DM Sans"/>
                <a:sym typeface="DM Sans"/>
              </a:rPr>
              <a:t>the availability of facilities that house juvenile offenders who are adjudicated delinquent and in the custody of the Department of Children’s Services (DCS) or who have been detained by the juvenile courts and are awaiting their adjudicatory hearing, and </a:t>
            </a:r>
          </a:p>
          <a:p>
            <a:pPr algn="just">
              <a:lnSpc>
                <a:spcPts val="5039"/>
              </a:lnSpc>
            </a:pPr>
            <a:endParaRPr lang="en-US" sz="3599" spc="71">
              <a:solidFill>
                <a:srgbClr val="25201A"/>
              </a:solidFill>
              <a:latin typeface="DM Sans"/>
              <a:ea typeface="DM Sans"/>
              <a:cs typeface="DM Sans"/>
              <a:sym typeface="DM Sans"/>
            </a:endParaRPr>
          </a:p>
          <a:p>
            <a:pPr marL="777235" lvl="1" indent="-388618" algn="just">
              <a:lnSpc>
                <a:spcPts val="5039"/>
              </a:lnSpc>
              <a:buFont typeface="Arial"/>
              <a:buChar char="•"/>
            </a:pPr>
            <a:r>
              <a:rPr lang="en-US" sz="3599" spc="71">
                <a:solidFill>
                  <a:srgbClr val="25201A"/>
                </a:solidFill>
                <a:latin typeface="DM Sans"/>
                <a:ea typeface="DM Sans"/>
                <a:cs typeface="DM Sans"/>
                <a:sym typeface="DM Sans"/>
              </a:rPr>
              <a:t>whether there is a need for additional housing, detention, and treatment facilities in the state of Tennessee.</a:t>
            </a:r>
          </a:p>
        </p:txBody>
      </p:sp>
      <p:sp>
        <p:nvSpPr>
          <p:cNvPr id="3" name="TextBox 3"/>
          <p:cNvSpPr txBox="1"/>
          <p:nvPr/>
        </p:nvSpPr>
        <p:spPr>
          <a:xfrm>
            <a:off x="2877121" y="1143000"/>
            <a:ext cx="12533758" cy="857893"/>
          </a:xfrm>
          <a:prstGeom prst="rect">
            <a:avLst/>
          </a:prstGeom>
        </p:spPr>
        <p:txBody>
          <a:bodyPr lIns="0" tIns="0" rIns="0" bIns="0" rtlCol="0" anchor="t">
            <a:spAutoFit/>
          </a:bodyPr>
          <a:lstStyle/>
          <a:p>
            <a:pPr algn="ctr">
              <a:lnSpc>
                <a:spcPts val="6400"/>
              </a:lnSpc>
            </a:pPr>
            <a:r>
              <a:rPr lang="en-US" sz="6400" b="1" spc="-192">
                <a:solidFill>
                  <a:srgbClr val="325EE4"/>
                </a:solidFill>
                <a:latin typeface="DM Sans Bold"/>
                <a:ea typeface="DM Sans Bold"/>
                <a:cs typeface="DM Sans Bold"/>
                <a:sym typeface="DM Sans Bold"/>
              </a:rPr>
              <a:t>Public Chapter 418, Acts of 2025</a:t>
            </a:r>
          </a:p>
        </p:txBody>
      </p:sp>
      <p:sp>
        <p:nvSpPr>
          <p:cNvPr id="4" name="TextBox 15">
            <a:extLst>
              <a:ext uri="{FF2B5EF4-FFF2-40B4-BE49-F238E27FC236}">
                <a16:creationId xmlns:a16="http://schemas.microsoft.com/office/drawing/2014/main" id="{4DEFA969-D697-A74E-E5F9-EDA02705AD4C}"/>
              </a:ext>
            </a:extLst>
          </p:cNvPr>
          <p:cNvSpPr txBox="1"/>
          <p:nvPr/>
        </p:nvSpPr>
        <p:spPr>
          <a:xfrm>
            <a:off x="16496238" y="9195435"/>
            <a:ext cx="763062" cy="573405"/>
          </a:xfrm>
          <a:prstGeom prst="rect">
            <a:avLst/>
          </a:prstGeom>
        </p:spPr>
        <p:txBody>
          <a:bodyPr lIns="0" tIns="0" rIns="0" bIns="0" rtlCol="0" anchor="t">
            <a:spAutoFit/>
          </a:bodyPr>
          <a:lstStyle/>
          <a:p>
            <a:pPr algn="r">
              <a:lnSpc>
                <a:spcPts val="4200"/>
              </a:lnSpc>
              <a:spcBef>
                <a:spcPct val="0"/>
              </a:spcBef>
            </a:pPr>
            <a:r>
              <a:rPr lang="en-US" sz="4200" spc="-126" dirty="0">
                <a:solidFill>
                  <a:srgbClr val="25201A"/>
                </a:solidFill>
                <a:latin typeface="Biro Script Plus"/>
                <a:ea typeface="Biro Script Plus"/>
                <a:cs typeface="Biro Script Plus"/>
                <a:sym typeface="Biro Script Plus"/>
              </a:rPr>
              <a:t>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5DCCB"/>
        </a:solidFill>
        <a:effectLst/>
      </p:bgPr>
    </p:bg>
    <p:spTree>
      <p:nvGrpSpPr>
        <p:cNvPr id="1" name=""/>
        <p:cNvGrpSpPr/>
        <p:nvPr/>
      </p:nvGrpSpPr>
      <p:grpSpPr>
        <a:xfrm>
          <a:off x="0" y="0"/>
          <a:ext cx="0" cy="0"/>
          <a:chOff x="0" y="0"/>
          <a:chExt cx="0" cy="0"/>
        </a:xfrm>
      </p:grpSpPr>
      <p:sp>
        <p:nvSpPr>
          <p:cNvPr id="2" name="Freeform 2"/>
          <p:cNvSpPr/>
          <p:nvPr/>
        </p:nvSpPr>
        <p:spPr>
          <a:xfrm rot="5400000">
            <a:off x="15328399" y="-147560"/>
            <a:ext cx="10434560" cy="10434560"/>
          </a:xfrm>
          <a:custGeom>
            <a:avLst/>
            <a:gdLst/>
            <a:ahLst/>
            <a:cxnLst/>
            <a:rect l="l" t="t" r="r" b="b"/>
            <a:pathLst>
              <a:path w="10434560" h="10434560">
                <a:moveTo>
                  <a:pt x="0" y="0"/>
                </a:moveTo>
                <a:lnTo>
                  <a:pt x="10434559" y="0"/>
                </a:lnTo>
                <a:lnTo>
                  <a:pt x="10434559" y="10434560"/>
                </a:lnTo>
                <a:lnTo>
                  <a:pt x="0" y="104345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028700" y="2266349"/>
            <a:ext cx="1223840" cy="1223840"/>
          </a:xfrm>
          <a:custGeom>
            <a:avLst/>
            <a:gdLst/>
            <a:ahLst/>
            <a:cxnLst/>
            <a:rect l="l" t="t" r="r" b="b"/>
            <a:pathLst>
              <a:path w="1223840" h="1223840">
                <a:moveTo>
                  <a:pt x="0" y="0"/>
                </a:moveTo>
                <a:lnTo>
                  <a:pt x="1223840" y="0"/>
                </a:lnTo>
                <a:lnTo>
                  <a:pt x="1223840" y="1223840"/>
                </a:lnTo>
                <a:lnTo>
                  <a:pt x="0" y="12238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028700" y="4133651"/>
            <a:ext cx="1223840" cy="1223840"/>
          </a:xfrm>
          <a:custGeom>
            <a:avLst/>
            <a:gdLst/>
            <a:ahLst/>
            <a:cxnLst/>
            <a:rect l="l" t="t" r="r" b="b"/>
            <a:pathLst>
              <a:path w="1223840" h="1223840">
                <a:moveTo>
                  <a:pt x="0" y="0"/>
                </a:moveTo>
                <a:lnTo>
                  <a:pt x="1223840" y="0"/>
                </a:lnTo>
                <a:lnTo>
                  <a:pt x="1223840" y="1223840"/>
                </a:lnTo>
                <a:lnTo>
                  <a:pt x="0" y="12238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1058736" y="6005191"/>
            <a:ext cx="1193804" cy="1193804"/>
          </a:xfrm>
          <a:custGeom>
            <a:avLst/>
            <a:gdLst/>
            <a:ahLst/>
            <a:cxnLst/>
            <a:rect l="l" t="t" r="r" b="b"/>
            <a:pathLst>
              <a:path w="1193804" h="1193804">
                <a:moveTo>
                  <a:pt x="0" y="0"/>
                </a:moveTo>
                <a:lnTo>
                  <a:pt x="1193804" y="0"/>
                </a:lnTo>
                <a:lnTo>
                  <a:pt x="1193804" y="1193804"/>
                </a:lnTo>
                <a:lnTo>
                  <a:pt x="0" y="119380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a:off x="1043718" y="7653668"/>
            <a:ext cx="1193804" cy="1193804"/>
          </a:xfrm>
          <a:custGeom>
            <a:avLst/>
            <a:gdLst/>
            <a:ahLst/>
            <a:cxnLst/>
            <a:rect l="l" t="t" r="r" b="b"/>
            <a:pathLst>
              <a:path w="1193804" h="1193804">
                <a:moveTo>
                  <a:pt x="0" y="0"/>
                </a:moveTo>
                <a:lnTo>
                  <a:pt x="1193804" y="0"/>
                </a:lnTo>
                <a:lnTo>
                  <a:pt x="1193804" y="1193804"/>
                </a:lnTo>
                <a:lnTo>
                  <a:pt x="0" y="119380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TextBox 7"/>
          <p:cNvSpPr txBox="1"/>
          <p:nvPr/>
        </p:nvSpPr>
        <p:spPr>
          <a:xfrm>
            <a:off x="1028700" y="981075"/>
            <a:ext cx="4928294" cy="405765"/>
          </a:xfrm>
          <a:prstGeom prst="rect">
            <a:avLst/>
          </a:prstGeom>
        </p:spPr>
        <p:txBody>
          <a:bodyPr lIns="0" tIns="0" rIns="0" bIns="0" rtlCol="0" anchor="t">
            <a:spAutoFit/>
          </a:bodyPr>
          <a:lstStyle/>
          <a:p>
            <a:pPr algn="l">
              <a:lnSpc>
                <a:spcPts val="3359"/>
              </a:lnSpc>
            </a:pPr>
            <a:r>
              <a:rPr lang="en-US" sz="2400" b="1" spc="240">
                <a:solidFill>
                  <a:srgbClr val="325EE4"/>
                </a:solidFill>
                <a:latin typeface="DM Sans Bold"/>
                <a:ea typeface="DM Sans Bold"/>
                <a:cs typeface="DM Sans Bold"/>
                <a:sym typeface="DM Sans Bold"/>
              </a:rPr>
              <a:t>RESEARCH PROCESS</a:t>
            </a:r>
          </a:p>
        </p:txBody>
      </p:sp>
      <p:sp>
        <p:nvSpPr>
          <p:cNvPr id="8" name="TextBox 8"/>
          <p:cNvSpPr txBox="1"/>
          <p:nvPr/>
        </p:nvSpPr>
        <p:spPr>
          <a:xfrm>
            <a:off x="2660179" y="2189611"/>
            <a:ext cx="11501709" cy="1296671"/>
          </a:xfrm>
          <a:prstGeom prst="rect">
            <a:avLst/>
          </a:prstGeom>
        </p:spPr>
        <p:txBody>
          <a:bodyPr lIns="0" tIns="0" rIns="0" bIns="0" rtlCol="0" anchor="t">
            <a:spAutoFit/>
          </a:bodyPr>
          <a:lstStyle/>
          <a:p>
            <a:pPr algn="l">
              <a:lnSpc>
                <a:spcPts val="5269"/>
              </a:lnSpc>
            </a:pPr>
            <a:r>
              <a:rPr lang="en-US" sz="3399" spc="135">
                <a:solidFill>
                  <a:srgbClr val="25201A"/>
                </a:solidFill>
                <a:latin typeface="DM Sans"/>
                <a:ea typeface="DM Sans"/>
                <a:cs typeface="DM Sans"/>
                <a:sym typeface="DM Sans"/>
              </a:rPr>
              <a:t>Background research, literature review, identifying stakeholders</a:t>
            </a:r>
          </a:p>
        </p:txBody>
      </p:sp>
      <p:sp>
        <p:nvSpPr>
          <p:cNvPr id="9" name="TextBox 9"/>
          <p:cNvSpPr txBox="1"/>
          <p:nvPr/>
        </p:nvSpPr>
        <p:spPr>
          <a:xfrm>
            <a:off x="2660179" y="4056913"/>
            <a:ext cx="11501709" cy="1296671"/>
          </a:xfrm>
          <a:prstGeom prst="rect">
            <a:avLst/>
          </a:prstGeom>
        </p:spPr>
        <p:txBody>
          <a:bodyPr lIns="0" tIns="0" rIns="0" bIns="0" rtlCol="0" anchor="t">
            <a:spAutoFit/>
          </a:bodyPr>
          <a:lstStyle/>
          <a:p>
            <a:pPr algn="l">
              <a:lnSpc>
                <a:spcPts val="5269"/>
              </a:lnSpc>
            </a:pPr>
            <a:r>
              <a:rPr lang="en-US" sz="3399" spc="135">
                <a:solidFill>
                  <a:srgbClr val="25201A"/>
                </a:solidFill>
                <a:latin typeface="DM Sans"/>
                <a:ea typeface="DM Sans"/>
                <a:cs typeface="DM Sans"/>
                <a:sym typeface="DM Sans"/>
              </a:rPr>
              <a:t>Interviews with stakeholders, data collection and analysis</a:t>
            </a:r>
          </a:p>
        </p:txBody>
      </p:sp>
      <p:sp>
        <p:nvSpPr>
          <p:cNvPr id="10" name="TextBox 10"/>
          <p:cNvSpPr txBox="1"/>
          <p:nvPr/>
        </p:nvSpPr>
        <p:spPr>
          <a:xfrm>
            <a:off x="2660179" y="5890891"/>
            <a:ext cx="11501709" cy="1296671"/>
          </a:xfrm>
          <a:prstGeom prst="rect">
            <a:avLst/>
          </a:prstGeom>
        </p:spPr>
        <p:txBody>
          <a:bodyPr lIns="0" tIns="0" rIns="0" bIns="0" rtlCol="0" anchor="t">
            <a:spAutoFit/>
          </a:bodyPr>
          <a:lstStyle/>
          <a:p>
            <a:pPr algn="l">
              <a:lnSpc>
                <a:spcPts val="5269"/>
              </a:lnSpc>
            </a:pPr>
            <a:r>
              <a:rPr lang="en-US" sz="3399" spc="135">
                <a:solidFill>
                  <a:srgbClr val="25201A"/>
                </a:solidFill>
                <a:latin typeface="DM Sans"/>
                <a:ea typeface="DM Sans"/>
                <a:cs typeface="DM Sans"/>
                <a:sym typeface="DM Sans"/>
              </a:rPr>
              <a:t>Panel of stakeholders at the September 2025 Commission Meeting</a:t>
            </a:r>
          </a:p>
        </p:txBody>
      </p:sp>
      <p:sp>
        <p:nvSpPr>
          <p:cNvPr id="11" name="TextBox 11"/>
          <p:cNvSpPr txBox="1"/>
          <p:nvPr/>
        </p:nvSpPr>
        <p:spPr>
          <a:xfrm>
            <a:off x="2660179" y="7878460"/>
            <a:ext cx="11501709" cy="629921"/>
          </a:xfrm>
          <a:prstGeom prst="rect">
            <a:avLst/>
          </a:prstGeom>
        </p:spPr>
        <p:txBody>
          <a:bodyPr lIns="0" tIns="0" rIns="0" bIns="0" rtlCol="0" anchor="t">
            <a:spAutoFit/>
          </a:bodyPr>
          <a:lstStyle/>
          <a:p>
            <a:pPr algn="l">
              <a:lnSpc>
                <a:spcPts val="5269"/>
              </a:lnSpc>
            </a:pPr>
            <a:r>
              <a:rPr lang="en-US" sz="3399" spc="135">
                <a:solidFill>
                  <a:srgbClr val="25201A"/>
                </a:solidFill>
                <a:latin typeface="DM Sans"/>
                <a:ea typeface="DM Sans"/>
                <a:cs typeface="DM Sans"/>
                <a:sym typeface="DM Sans"/>
              </a:rPr>
              <a:t>Writing and presenting our report</a:t>
            </a:r>
          </a:p>
        </p:txBody>
      </p:sp>
      <p:sp>
        <p:nvSpPr>
          <p:cNvPr id="12" name="TextBox 15">
            <a:extLst>
              <a:ext uri="{FF2B5EF4-FFF2-40B4-BE49-F238E27FC236}">
                <a16:creationId xmlns:a16="http://schemas.microsoft.com/office/drawing/2014/main" id="{36DC8C80-3816-84ED-1038-E307FCA24BEA}"/>
              </a:ext>
            </a:extLst>
          </p:cNvPr>
          <p:cNvSpPr txBox="1"/>
          <p:nvPr/>
        </p:nvSpPr>
        <p:spPr>
          <a:xfrm>
            <a:off x="16496238" y="9195435"/>
            <a:ext cx="763062" cy="573405"/>
          </a:xfrm>
          <a:prstGeom prst="rect">
            <a:avLst/>
          </a:prstGeom>
        </p:spPr>
        <p:txBody>
          <a:bodyPr lIns="0" tIns="0" rIns="0" bIns="0" rtlCol="0" anchor="t">
            <a:spAutoFit/>
          </a:bodyPr>
          <a:lstStyle/>
          <a:p>
            <a:pPr algn="r">
              <a:lnSpc>
                <a:spcPts val="4200"/>
              </a:lnSpc>
              <a:spcBef>
                <a:spcPct val="0"/>
              </a:spcBef>
            </a:pPr>
            <a:r>
              <a:rPr lang="en-US" sz="4200" spc="-126" dirty="0">
                <a:solidFill>
                  <a:srgbClr val="25201A"/>
                </a:solidFill>
                <a:latin typeface="Biro Script Plus"/>
                <a:ea typeface="Biro Script Plus"/>
                <a:cs typeface="Biro Script Plus"/>
                <a:sym typeface="Biro Script Plus"/>
              </a:rPr>
              <a:t>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5DCCB"/>
        </a:solidFill>
        <a:effectLst/>
      </p:bgPr>
    </p:bg>
    <p:spTree>
      <p:nvGrpSpPr>
        <p:cNvPr id="1" name=""/>
        <p:cNvGrpSpPr/>
        <p:nvPr/>
      </p:nvGrpSpPr>
      <p:grpSpPr>
        <a:xfrm>
          <a:off x="0" y="0"/>
          <a:ext cx="0" cy="0"/>
          <a:chOff x="0" y="0"/>
          <a:chExt cx="0" cy="0"/>
        </a:xfrm>
      </p:grpSpPr>
      <p:sp>
        <p:nvSpPr>
          <p:cNvPr id="2" name="TextBox 2"/>
          <p:cNvSpPr txBox="1"/>
          <p:nvPr/>
        </p:nvSpPr>
        <p:spPr>
          <a:xfrm>
            <a:off x="1028700" y="2486583"/>
            <a:ext cx="16214167" cy="5854167"/>
          </a:xfrm>
          <a:prstGeom prst="rect">
            <a:avLst/>
          </a:prstGeom>
        </p:spPr>
        <p:txBody>
          <a:bodyPr lIns="0" tIns="0" rIns="0" bIns="0" rtlCol="0" anchor="t">
            <a:spAutoFit/>
          </a:bodyPr>
          <a:lstStyle/>
          <a:p>
            <a:pPr marL="712467" lvl="1" indent="-356233" algn="just">
              <a:lnSpc>
                <a:spcPts val="4619"/>
              </a:lnSpc>
              <a:buFont typeface="Arial"/>
              <a:buChar char="•"/>
            </a:pPr>
            <a:r>
              <a:rPr lang="en-US" sz="2900" spc="65" dirty="0">
                <a:solidFill>
                  <a:srgbClr val="25201A"/>
                </a:solidFill>
                <a:latin typeface="DM Sans"/>
                <a:ea typeface="DM Sans"/>
                <a:cs typeface="DM Sans"/>
                <a:sym typeface="DM Sans"/>
              </a:rPr>
              <a:t>In 2017 a Joint Ad-Hoc Blue Ribbon task force convened to review the state’s juvenile justice system, data, and national research, and meet with stakeholders.</a:t>
            </a:r>
          </a:p>
          <a:p>
            <a:pPr algn="just">
              <a:lnSpc>
                <a:spcPts val="4619"/>
              </a:lnSpc>
            </a:pPr>
            <a:endParaRPr lang="en-US" sz="2900" spc="65" dirty="0">
              <a:solidFill>
                <a:srgbClr val="25201A"/>
              </a:solidFill>
              <a:latin typeface="DM Sans"/>
              <a:ea typeface="DM Sans"/>
              <a:cs typeface="DM Sans"/>
              <a:sym typeface="DM Sans"/>
            </a:endParaRPr>
          </a:p>
          <a:p>
            <a:pPr marL="712467" lvl="1" indent="-356233" algn="just">
              <a:lnSpc>
                <a:spcPts val="4619"/>
              </a:lnSpc>
              <a:buFont typeface="Arial"/>
              <a:buChar char="•"/>
            </a:pPr>
            <a:r>
              <a:rPr lang="en-US" sz="2900" spc="65" dirty="0">
                <a:solidFill>
                  <a:srgbClr val="25201A"/>
                </a:solidFill>
                <a:latin typeface="DM Sans"/>
                <a:ea typeface="DM Sans"/>
                <a:cs typeface="DM Sans"/>
                <a:sym typeface="DM Sans"/>
              </a:rPr>
              <a:t>The task force produced a report, which resulted in the Juvenile Justice Reform Act of 2018. This led to</a:t>
            </a:r>
          </a:p>
          <a:p>
            <a:pPr marL="1424934" lvl="2" indent="-474978" algn="just">
              <a:lnSpc>
                <a:spcPts val="4619"/>
              </a:lnSpc>
              <a:buFont typeface="Arial"/>
              <a:buChar char="⚬"/>
            </a:pPr>
            <a:r>
              <a:rPr lang="en-US" sz="2900" spc="65" dirty="0">
                <a:solidFill>
                  <a:srgbClr val="25201A"/>
                </a:solidFill>
                <a:latin typeface="DM Sans"/>
                <a:ea typeface="DM Sans"/>
                <a:cs typeface="DM Sans"/>
                <a:sym typeface="DM Sans"/>
              </a:rPr>
              <a:t>changes about who is eligible for detention,</a:t>
            </a:r>
          </a:p>
          <a:p>
            <a:pPr marL="1424934" lvl="2" indent="-474978" algn="just">
              <a:lnSpc>
                <a:spcPts val="4619"/>
              </a:lnSpc>
              <a:buFont typeface="Arial"/>
              <a:buChar char="⚬"/>
            </a:pPr>
            <a:r>
              <a:rPr lang="en-US" sz="2900" spc="65" dirty="0">
                <a:solidFill>
                  <a:srgbClr val="25201A"/>
                </a:solidFill>
                <a:latin typeface="DM Sans"/>
                <a:ea typeface="DM Sans"/>
                <a:cs typeface="DM Sans"/>
                <a:sym typeface="DM Sans"/>
              </a:rPr>
              <a:t>uniform data collection from the Administrative Office of the Courts, and</a:t>
            </a:r>
          </a:p>
          <a:p>
            <a:pPr marL="1424934" lvl="2" indent="-474978" algn="just">
              <a:lnSpc>
                <a:spcPts val="4619"/>
              </a:lnSpc>
              <a:buFont typeface="Arial"/>
              <a:buChar char="⚬"/>
            </a:pPr>
            <a:r>
              <a:rPr lang="en-US" sz="2900" spc="65" dirty="0">
                <a:solidFill>
                  <a:srgbClr val="25201A"/>
                </a:solidFill>
                <a:latin typeface="DM Sans"/>
                <a:ea typeface="DM Sans"/>
                <a:cs typeface="DM Sans"/>
                <a:sym typeface="DM Sans"/>
              </a:rPr>
              <a:t>investment in evidence-based programming and community resources through a recurring, state-funded grant of $4.5 million administered by the Tennessee Department of Mental Health and Substance Abuse Services (TNDMHSAS).</a:t>
            </a:r>
          </a:p>
        </p:txBody>
      </p:sp>
      <p:sp>
        <p:nvSpPr>
          <p:cNvPr id="3" name="TextBox 3"/>
          <p:cNvSpPr txBox="1"/>
          <p:nvPr/>
        </p:nvSpPr>
        <p:spPr>
          <a:xfrm>
            <a:off x="2877121" y="1143000"/>
            <a:ext cx="12533758" cy="857893"/>
          </a:xfrm>
          <a:prstGeom prst="rect">
            <a:avLst/>
          </a:prstGeom>
        </p:spPr>
        <p:txBody>
          <a:bodyPr lIns="0" tIns="0" rIns="0" bIns="0" rtlCol="0" anchor="t">
            <a:spAutoFit/>
          </a:bodyPr>
          <a:lstStyle/>
          <a:p>
            <a:pPr algn="ctr">
              <a:lnSpc>
                <a:spcPts val="6400"/>
              </a:lnSpc>
            </a:pPr>
            <a:r>
              <a:rPr lang="en-US" sz="6400" b="1" spc="-192">
                <a:solidFill>
                  <a:srgbClr val="325EE4"/>
                </a:solidFill>
                <a:latin typeface="DM Sans Bold"/>
                <a:ea typeface="DM Sans Bold"/>
                <a:cs typeface="DM Sans Bold"/>
                <a:sym typeface="DM Sans Bold"/>
              </a:rPr>
              <a:t>Setting the Scene</a:t>
            </a:r>
          </a:p>
        </p:txBody>
      </p:sp>
      <p:sp>
        <p:nvSpPr>
          <p:cNvPr id="4" name="TextBox 15">
            <a:extLst>
              <a:ext uri="{FF2B5EF4-FFF2-40B4-BE49-F238E27FC236}">
                <a16:creationId xmlns:a16="http://schemas.microsoft.com/office/drawing/2014/main" id="{5EA82169-E283-34EF-27F9-19F50D11B794}"/>
              </a:ext>
            </a:extLst>
          </p:cNvPr>
          <p:cNvSpPr txBox="1"/>
          <p:nvPr/>
        </p:nvSpPr>
        <p:spPr>
          <a:xfrm>
            <a:off x="16496238" y="9195435"/>
            <a:ext cx="763062" cy="573405"/>
          </a:xfrm>
          <a:prstGeom prst="rect">
            <a:avLst/>
          </a:prstGeom>
        </p:spPr>
        <p:txBody>
          <a:bodyPr lIns="0" tIns="0" rIns="0" bIns="0" rtlCol="0" anchor="t">
            <a:spAutoFit/>
          </a:bodyPr>
          <a:lstStyle/>
          <a:p>
            <a:pPr algn="r">
              <a:lnSpc>
                <a:spcPts val="4200"/>
              </a:lnSpc>
              <a:spcBef>
                <a:spcPct val="0"/>
              </a:spcBef>
            </a:pPr>
            <a:r>
              <a:rPr lang="en-US" sz="4200" spc="-126" dirty="0">
                <a:solidFill>
                  <a:srgbClr val="25201A"/>
                </a:solidFill>
                <a:latin typeface="Biro Script Plus"/>
                <a:ea typeface="Biro Script Plus"/>
                <a:cs typeface="Biro Script Plus"/>
                <a:sym typeface="Biro Script Plus"/>
              </a:rPr>
              <a:t>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1496</Words>
  <Application>Microsoft Office PowerPoint</Application>
  <PresentationFormat>Custom</PresentationFormat>
  <Paragraphs>212</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DM Serif Display</vt:lpstr>
      <vt:lpstr>Biro Script Plus</vt:lpstr>
      <vt:lpstr>Calibri</vt:lpstr>
      <vt:lpstr>DM Sans Bold</vt:lpstr>
      <vt:lpstr>Arial</vt:lpstr>
      <vt:lpstr>DM Sans</vt:lpstr>
      <vt:lpstr>Palatino Linotype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Juvenile Detention Challenges in Tennessee</dc:title>
  <cp:lastModifiedBy>Hannah Newcomb</cp:lastModifiedBy>
  <cp:revision>6</cp:revision>
  <dcterms:created xsi:type="dcterms:W3CDTF">2006-08-16T00:00:00Z</dcterms:created>
  <dcterms:modified xsi:type="dcterms:W3CDTF">2025-10-07T16:13:26Z</dcterms:modified>
  <dc:identifier>DAG1Bc5oUYQ</dc:identifier>
</cp:coreProperties>
</file>