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536">
          <p15:clr>
            <a:srgbClr val="A4A3A4"/>
          </p15:clr>
        </p15:guide>
        <p15:guide id="2" pos="4416">
          <p15:clr>
            <a:srgbClr val="A4A3A4"/>
          </p15:clr>
        </p15:guide>
        <p15:guide id="3" pos="672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784" y="168"/>
      </p:cViewPr>
      <p:guideLst>
        <p:guide pos="4536"/>
        <p:guide pos="4416"/>
        <p:guide pos="67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07A52-03E3-4EBA-B1D8-A618E250A732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88481-165A-4333-9BD2-4D0734652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338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A88481-165A-4333-9BD2-4D07346520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1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Squid I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9FE0C33-B412-F587-7429-986015C971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672BB1-1E84-8446-F3CC-514312A1E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685" y="326043"/>
            <a:ext cx="1439016" cy="255825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FE61D8-C14A-FC74-1486-2D064858E4FD}"/>
              </a:ext>
            </a:extLst>
          </p:cNvPr>
          <p:cNvSpPr txBox="1">
            <a:spLocks/>
          </p:cNvSpPr>
          <p:nvPr/>
        </p:nvSpPr>
        <p:spPr>
          <a:xfrm>
            <a:off x="9268611" y="6629142"/>
            <a:ext cx="2743200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00" b="0" i="0" kern="1200">
                <a:solidFill>
                  <a:schemeClr val="bg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chemeClr val="bg1"/>
                </a:solidFill>
              </a:rPr>
              <a:t>AMAZON CONFIDENTIAL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55E2B-A622-0F40-9010-7B17D48D15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061173"/>
            <a:ext cx="5219700" cy="735651"/>
          </a:xfrm>
        </p:spPr>
        <p:txBody>
          <a:bodyPr anchor="ctr">
            <a:spAutoFit/>
          </a:bodyPr>
          <a:lstStyle>
            <a:lvl1pPr>
              <a:lnSpc>
                <a:spcPct val="75000"/>
              </a:lnSpc>
              <a:spcAft>
                <a:spcPts val="0"/>
              </a:spcAft>
              <a:defRPr sz="5400" b="1" i="0" spc="20" baseline="0">
                <a:solidFill>
                  <a:schemeClr val="bg1"/>
                </a:solidFill>
                <a:latin typeface="Ember Modern Display Standard" panose="020B05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67156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4541B41D-56D5-0A06-D514-9D309F4C4CFD}"/>
              </a:ext>
            </a:extLst>
          </p:cNvPr>
          <p:cNvSpPr/>
          <p:nvPr/>
        </p:nvSpPr>
        <p:spPr>
          <a:xfrm>
            <a:off x="6473952" y="914400"/>
            <a:ext cx="502920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8CF1622-DA5C-13A8-6C87-487F29E487BF}"/>
              </a:ext>
            </a:extLst>
          </p:cNvPr>
          <p:cNvSpPr/>
          <p:nvPr/>
        </p:nvSpPr>
        <p:spPr>
          <a:xfrm>
            <a:off x="685800" y="914400"/>
            <a:ext cx="502920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425449B-624E-501B-7F9A-8E1AA988E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3" y="256032"/>
            <a:ext cx="807023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5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ma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425449B-624E-501B-7F9A-8E1AA988E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3" y="256032"/>
            <a:ext cx="807023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AD2A2E3-7BE0-6973-CD31-BEB6F912A746}"/>
              </a:ext>
            </a:extLst>
          </p:cNvPr>
          <p:cNvSpPr/>
          <p:nvPr/>
        </p:nvSpPr>
        <p:spPr>
          <a:xfrm>
            <a:off x="6473952" y="2465408"/>
            <a:ext cx="5029200" cy="3478192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6174432-BEC0-D6A6-636A-33DC49EBD2AF}"/>
              </a:ext>
            </a:extLst>
          </p:cNvPr>
          <p:cNvSpPr/>
          <p:nvPr/>
        </p:nvSpPr>
        <p:spPr>
          <a:xfrm>
            <a:off x="685800" y="2465408"/>
            <a:ext cx="5029200" cy="3478192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58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169B4A9-AAB9-88C4-9F4F-88CAE21479FB}"/>
              </a:ext>
            </a:extLst>
          </p:cNvPr>
          <p:cNvSpPr/>
          <p:nvPr/>
        </p:nvSpPr>
        <p:spPr>
          <a:xfrm>
            <a:off x="685800" y="914400"/>
            <a:ext cx="3447288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231714E-0AEB-57AB-A4E2-51C3E9038A0A}"/>
              </a:ext>
            </a:extLst>
          </p:cNvPr>
          <p:cNvSpPr/>
          <p:nvPr/>
        </p:nvSpPr>
        <p:spPr>
          <a:xfrm>
            <a:off x="4368800" y="914400"/>
            <a:ext cx="3447288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05289CC-4B5C-80CC-B0C3-3C29E25A2D1E}"/>
              </a:ext>
            </a:extLst>
          </p:cNvPr>
          <p:cNvSpPr/>
          <p:nvPr/>
        </p:nvSpPr>
        <p:spPr>
          <a:xfrm>
            <a:off x="8051800" y="914400"/>
            <a:ext cx="3447288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46306C-FDAD-D34F-A8DF-848397D9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254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Sho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425449B-624E-501B-7F9A-8E1AA988E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3" y="256032"/>
            <a:ext cx="807023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BE33E8F-E907-2BB4-7EF5-432F397CFE29}"/>
              </a:ext>
            </a:extLst>
          </p:cNvPr>
          <p:cNvSpPr/>
          <p:nvPr/>
        </p:nvSpPr>
        <p:spPr>
          <a:xfrm>
            <a:off x="685800" y="3044346"/>
            <a:ext cx="3447288" cy="2899253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B668C29-89C5-8117-8744-4F1A4B5BE3D0}"/>
              </a:ext>
            </a:extLst>
          </p:cNvPr>
          <p:cNvSpPr/>
          <p:nvPr/>
        </p:nvSpPr>
        <p:spPr>
          <a:xfrm>
            <a:off x="4368800" y="3044346"/>
            <a:ext cx="3447288" cy="2899253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3BF3BDA6-6EAB-C59B-1FE2-1C145D6B2C32}"/>
              </a:ext>
            </a:extLst>
          </p:cNvPr>
          <p:cNvSpPr/>
          <p:nvPr/>
        </p:nvSpPr>
        <p:spPr>
          <a:xfrm>
            <a:off x="8051800" y="3044346"/>
            <a:ext cx="3447288" cy="2899253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23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306C-FDAD-D34F-A8DF-848397D9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B32B13E-C155-1EE0-66DB-3A973AE88C64}"/>
              </a:ext>
            </a:extLst>
          </p:cNvPr>
          <p:cNvSpPr/>
          <p:nvPr/>
        </p:nvSpPr>
        <p:spPr>
          <a:xfrm>
            <a:off x="3429000" y="914400"/>
            <a:ext cx="258933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CA40A2B-B674-382A-4B90-F95C49921B18}"/>
              </a:ext>
            </a:extLst>
          </p:cNvPr>
          <p:cNvSpPr/>
          <p:nvPr/>
        </p:nvSpPr>
        <p:spPr>
          <a:xfrm>
            <a:off x="6172200" y="914400"/>
            <a:ext cx="258933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D1CB0B9-4AEB-F774-F072-516E98E11A90}"/>
              </a:ext>
            </a:extLst>
          </p:cNvPr>
          <p:cNvSpPr/>
          <p:nvPr/>
        </p:nvSpPr>
        <p:spPr>
          <a:xfrm>
            <a:off x="8915400" y="914400"/>
            <a:ext cx="258933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169B4A9-AAB9-88C4-9F4F-88CAE21479FB}"/>
              </a:ext>
            </a:extLst>
          </p:cNvPr>
          <p:cNvSpPr/>
          <p:nvPr/>
        </p:nvSpPr>
        <p:spPr>
          <a:xfrm>
            <a:off x="685800" y="914400"/>
            <a:ext cx="258933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26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Sho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306C-FDAD-D34F-A8DF-848397D9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B32B13E-C155-1EE0-66DB-3A973AE88C64}"/>
              </a:ext>
            </a:extLst>
          </p:cNvPr>
          <p:cNvSpPr/>
          <p:nvPr/>
        </p:nvSpPr>
        <p:spPr>
          <a:xfrm>
            <a:off x="3429000" y="1707506"/>
            <a:ext cx="2589330" cy="3660361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CA40A2B-B674-382A-4B90-F95C49921B18}"/>
              </a:ext>
            </a:extLst>
          </p:cNvPr>
          <p:cNvSpPr/>
          <p:nvPr/>
        </p:nvSpPr>
        <p:spPr>
          <a:xfrm>
            <a:off x="6172200" y="1707506"/>
            <a:ext cx="2589330" cy="3660361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D1CB0B9-4AEB-F774-F072-516E98E11A90}"/>
              </a:ext>
            </a:extLst>
          </p:cNvPr>
          <p:cNvSpPr/>
          <p:nvPr/>
        </p:nvSpPr>
        <p:spPr>
          <a:xfrm>
            <a:off x="8915400" y="1707506"/>
            <a:ext cx="2589330" cy="3660361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169B4A9-AAB9-88C4-9F4F-88CAE21479FB}"/>
              </a:ext>
            </a:extLst>
          </p:cNvPr>
          <p:cNvSpPr/>
          <p:nvPr/>
        </p:nvSpPr>
        <p:spPr>
          <a:xfrm>
            <a:off x="685800" y="1707506"/>
            <a:ext cx="2589330" cy="3660361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96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4-up Sho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306C-FDAD-D34F-A8DF-848397D9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7707699-BA4B-66EB-CA3A-1CF3D79F0BC1}"/>
              </a:ext>
            </a:extLst>
          </p:cNvPr>
          <p:cNvGrpSpPr/>
          <p:nvPr userDrawn="1"/>
        </p:nvGrpSpPr>
        <p:grpSpPr>
          <a:xfrm>
            <a:off x="611563" y="1654166"/>
            <a:ext cx="11091803" cy="4600584"/>
            <a:chOff x="611563" y="1717666"/>
            <a:chExt cx="11091803" cy="4600584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7B32B13E-C155-1EE0-66DB-3A973AE88C64}"/>
                </a:ext>
              </a:extLst>
            </p:cNvPr>
            <p:cNvSpPr/>
            <p:nvPr/>
          </p:nvSpPr>
          <p:spPr>
            <a:xfrm>
              <a:off x="2859278" y="1717666"/>
              <a:ext cx="2100943" cy="4600584"/>
            </a:xfrm>
            <a:prstGeom prst="roundRect">
              <a:avLst>
                <a:gd name="adj" fmla="val 3103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4CA40A2B-B674-382A-4B90-F95C49921B18}"/>
                </a:ext>
              </a:extLst>
            </p:cNvPr>
            <p:cNvSpPr/>
            <p:nvPr/>
          </p:nvSpPr>
          <p:spPr>
            <a:xfrm>
              <a:off x="5106993" y="1717666"/>
              <a:ext cx="2100943" cy="4600584"/>
            </a:xfrm>
            <a:prstGeom prst="roundRect">
              <a:avLst>
                <a:gd name="adj" fmla="val 3103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FD1CB0B9-4AEB-F774-F072-516E98E11A90}"/>
                </a:ext>
              </a:extLst>
            </p:cNvPr>
            <p:cNvSpPr/>
            <p:nvPr/>
          </p:nvSpPr>
          <p:spPr>
            <a:xfrm>
              <a:off x="7354708" y="1717666"/>
              <a:ext cx="2100943" cy="4600584"/>
            </a:xfrm>
            <a:prstGeom prst="roundRect">
              <a:avLst>
                <a:gd name="adj" fmla="val 3103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4169B4A9-AAB9-88C4-9F4F-88CAE21479FB}"/>
                </a:ext>
              </a:extLst>
            </p:cNvPr>
            <p:cNvSpPr/>
            <p:nvPr/>
          </p:nvSpPr>
          <p:spPr>
            <a:xfrm>
              <a:off x="611563" y="1717666"/>
              <a:ext cx="2100943" cy="4600584"/>
            </a:xfrm>
            <a:prstGeom prst="roundRect">
              <a:avLst>
                <a:gd name="adj" fmla="val 3103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ounded Rectangle 5">
              <a:extLst>
                <a:ext uri="{FF2B5EF4-FFF2-40B4-BE49-F238E27FC236}">
                  <a16:creationId xmlns:a16="http://schemas.microsoft.com/office/drawing/2014/main" id="{1B9588AC-B4CE-64D0-92F1-E69EB697AD11}"/>
                </a:ext>
              </a:extLst>
            </p:cNvPr>
            <p:cNvSpPr/>
            <p:nvPr userDrawn="1"/>
          </p:nvSpPr>
          <p:spPr>
            <a:xfrm>
              <a:off x="9602423" y="1717666"/>
              <a:ext cx="2100943" cy="4600584"/>
            </a:xfrm>
            <a:prstGeom prst="roundRect">
              <a:avLst>
                <a:gd name="adj" fmla="val 3103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4769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-u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6306C-FDAD-D34F-A8DF-848397D9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1CA1610-9ED5-04FB-7703-1C14B7C63D50}"/>
              </a:ext>
            </a:extLst>
          </p:cNvPr>
          <p:cNvSpPr/>
          <p:nvPr/>
        </p:nvSpPr>
        <p:spPr>
          <a:xfrm>
            <a:off x="685800" y="914400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7574205-6F7E-4977-6ABC-71AE5C0CFBA0}"/>
              </a:ext>
            </a:extLst>
          </p:cNvPr>
          <p:cNvSpPr/>
          <p:nvPr/>
        </p:nvSpPr>
        <p:spPr>
          <a:xfrm>
            <a:off x="685800" y="3524469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B656251-FF37-F2F4-6F75-E21FA1C7F15C}"/>
              </a:ext>
            </a:extLst>
          </p:cNvPr>
          <p:cNvSpPr/>
          <p:nvPr/>
        </p:nvSpPr>
        <p:spPr>
          <a:xfrm>
            <a:off x="3429000" y="914400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49806B3-6AA1-5A54-2189-54B38E85A943}"/>
              </a:ext>
            </a:extLst>
          </p:cNvPr>
          <p:cNvSpPr/>
          <p:nvPr/>
        </p:nvSpPr>
        <p:spPr>
          <a:xfrm>
            <a:off x="3429000" y="3524469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4DBFD886-326B-3163-6001-4D9498A11F96}"/>
              </a:ext>
            </a:extLst>
          </p:cNvPr>
          <p:cNvSpPr/>
          <p:nvPr/>
        </p:nvSpPr>
        <p:spPr>
          <a:xfrm>
            <a:off x="6172200" y="914400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BBD9230-49CA-9CE8-06BF-A0C80A48BEA9}"/>
              </a:ext>
            </a:extLst>
          </p:cNvPr>
          <p:cNvSpPr/>
          <p:nvPr/>
        </p:nvSpPr>
        <p:spPr>
          <a:xfrm>
            <a:off x="6172200" y="3524469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8FE5B3A8-6BD4-9384-63F4-213412B7267D}"/>
              </a:ext>
            </a:extLst>
          </p:cNvPr>
          <p:cNvSpPr/>
          <p:nvPr/>
        </p:nvSpPr>
        <p:spPr>
          <a:xfrm>
            <a:off x="8915400" y="914400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95451C5-9614-36B1-37CA-3EAA75C635C5}"/>
              </a:ext>
            </a:extLst>
          </p:cNvPr>
          <p:cNvSpPr/>
          <p:nvPr/>
        </p:nvSpPr>
        <p:spPr>
          <a:xfrm>
            <a:off x="8915400" y="3524469"/>
            <a:ext cx="2589330" cy="242316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8237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ight Off-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DBAEE08-5377-6CB8-AF3A-4022A432AB6B}"/>
              </a:ext>
            </a:extLst>
          </p:cNvPr>
          <p:cNvSpPr/>
          <p:nvPr/>
        </p:nvSpPr>
        <p:spPr>
          <a:xfrm>
            <a:off x="6473952" y="914400"/>
            <a:ext cx="502920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CA33B8-25D5-01E8-006B-43A3559F5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52960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Off-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375B674-1798-0684-EFC5-4C9221E9BA50}"/>
              </a:ext>
            </a:extLst>
          </p:cNvPr>
          <p:cNvSpPr/>
          <p:nvPr/>
        </p:nvSpPr>
        <p:spPr>
          <a:xfrm>
            <a:off x="685800" y="914400"/>
            <a:ext cx="502920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2577C3-3232-5619-4932-47C98FC0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687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Off-Whi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55E2B-A622-0F40-9010-7B17D48D157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3061173"/>
            <a:ext cx="5219700" cy="735651"/>
          </a:xfrm>
        </p:spPr>
        <p:txBody>
          <a:bodyPr anchor="ctr">
            <a:spAutoFit/>
          </a:bodyPr>
          <a:lstStyle>
            <a:lvl1pPr>
              <a:lnSpc>
                <a:spcPct val="75000"/>
              </a:lnSpc>
              <a:spcAft>
                <a:spcPts val="0"/>
              </a:spcAft>
              <a:defRPr sz="5400" b="1" i="0" spc="20" baseline="0">
                <a:solidFill>
                  <a:schemeClr val="tx1"/>
                </a:solidFill>
                <a:latin typeface="Ember Modern Display Standard" panose="020B05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69495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D657C4-E1AC-034A-B453-17CAC7CD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78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Le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D657C4-E1AC-034A-B453-17CAC7CD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4" y="914400"/>
            <a:ext cx="4977062" cy="3651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C3A4F30-9FCC-0451-A260-240171F2CA1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1563" y="2227691"/>
            <a:ext cx="4977063" cy="3493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C8D6890-132E-B2EF-31BD-CEB521E9A4F1}"/>
              </a:ext>
            </a:extLst>
          </p:cNvPr>
          <p:cNvSpPr/>
          <p:nvPr/>
        </p:nvSpPr>
        <p:spPr>
          <a:xfrm>
            <a:off x="6473952" y="914400"/>
            <a:ext cx="5029200" cy="50292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5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D657C4-E1AC-034A-B453-17CAC7CD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2D1179-8E2A-7217-C0BE-877D6C1FE29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1563" y="1149532"/>
            <a:ext cx="10904138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67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Squid I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10D4B90-E1D4-E111-AEB2-EE86C1FA610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1DD899-6974-6CAC-434C-85B3965A9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685" y="326043"/>
            <a:ext cx="1439016" cy="255825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DDC1A3E-AD46-2913-0577-1E9062BE006D}"/>
              </a:ext>
            </a:extLst>
          </p:cNvPr>
          <p:cNvSpPr txBox="1">
            <a:spLocks/>
          </p:cNvSpPr>
          <p:nvPr/>
        </p:nvSpPr>
        <p:spPr>
          <a:xfrm>
            <a:off x="9268611" y="6629142"/>
            <a:ext cx="2743200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00" b="0" i="0" kern="1200">
                <a:solidFill>
                  <a:schemeClr val="bg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chemeClr val="bg1"/>
                </a:solidFill>
              </a:rPr>
              <a:t>AMAZON CONFIDENTIAL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C0E8342-0AB1-C5C5-4D45-DD45F78D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27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757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quid I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1E0493-1BF9-3E6C-329D-0B3D0A7B99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C0227F-D8E1-DF0D-9C82-4628DB569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685" y="326043"/>
            <a:ext cx="1439016" cy="255825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C1BAE91-B0BA-C498-EC73-9E305C2A67BA}"/>
              </a:ext>
            </a:extLst>
          </p:cNvPr>
          <p:cNvSpPr txBox="1">
            <a:spLocks/>
          </p:cNvSpPr>
          <p:nvPr/>
        </p:nvSpPr>
        <p:spPr>
          <a:xfrm>
            <a:off x="9268611" y="6629142"/>
            <a:ext cx="2743200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00" b="0" i="0" kern="1200">
                <a:solidFill>
                  <a:schemeClr val="bg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chemeClr val="bg1"/>
                </a:solidFill>
              </a:rPr>
              <a:t>AMAZON CONFIDENTIAL</a:t>
            </a:r>
          </a:p>
        </p:txBody>
      </p:sp>
    </p:spTree>
    <p:extLst>
      <p:ext uri="{BB962C8B-B14F-4D97-AF65-F5344CB8AC3E}">
        <p14:creationId xmlns:p14="http://schemas.microsoft.com/office/powerpoint/2010/main" val="408978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up 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F826F9A-3233-2704-D944-46C889B19F5E}"/>
              </a:ext>
            </a:extLst>
          </p:cNvPr>
          <p:cNvSpPr/>
          <p:nvPr/>
        </p:nvSpPr>
        <p:spPr>
          <a:xfrm>
            <a:off x="685800" y="914400"/>
            <a:ext cx="10817352" cy="5486400"/>
          </a:xfrm>
          <a:prstGeom prst="roundRect">
            <a:avLst>
              <a:gd name="adj" fmla="val 310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E521E0-B7F7-304F-818D-E274AC14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171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3F6B4-A04C-EB46-9F84-36FF4EF22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3" y="252228"/>
            <a:ext cx="8070235" cy="365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E8EE04-5193-924E-B1CC-047C4790F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563" y="1149532"/>
            <a:ext cx="10904138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02240-DAF8-8848-8AB2-3BF88435DC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156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E9D9F-5F09-D64E-8D94-A8C29D95F325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1333D-FA04-B04C-AFE9-6F33B877B3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037EACA-7AD8-F240-B024-6AFBD70B7EE7}"/>
              </a:ext>
            </a:extLst>
          </p:cNvPr>
          <p:cNvSpPr txBox="1">
            <a:spLocks/>
          </p:cNvSpPr>
          <p:nvPr/>
        </p:nvSpPr>
        <p:spPr>
          <a:xfrm>
            <a:off x="9268611" y="6629142"/>
            <a:ext cx="2743200" cy="92333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00" b="0" i="0" kern="1200">
                <a:solidFill>
                  <a:schemeClr val="bg1"/>
                </a:solidFill>
                <a:latin typeface="Amazon Ember" panose="020B0603020204020204" pitchFamily="34" charset="0"/>
                <a:ea typeface="Amazon Ember" panose="020B0603020204020204" pitchFamily="34" charset="0"/>
                <a:cs typeface="Amazon Ember" panose="020B0603020204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" dirty="0">
                <a:solidFill>
                  <a:schemeClr val="tx1"/>
                </a:solidFill>
              </a:rPr>
              <a:t>AMAZON CONFIDENTIAL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CFBB90-6A30-0749-A401-DBB2BDDF73DC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076688" y="326043"/>
            <a:ext cx="1439013" cy="25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18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30" r:id="rId2"/>
    <p:sldLayoutId id="2147483822" r:id="rId3"/>
    <p:sldLayoutId id="2147483831" r:id="rId4"/>
    <p:sldLayoutId id="2147483829" r:id="rId5"/>
    <p:sldLayoutId id="2147483826" r:id="rId6"/>
    <p:sldLayoutId id="2147483827" r:id="rId7"/>
    <p:sldLayoutId id="2147483828" r:id="rId8"/>
    <p:sldLayoutId id="2147483807" r:id="rId9"/>
    <p:sldLayoutId id="2147483713" r:id="rId10"/>
    <p:sldLayoutId id="2147483824" r:id="rId11"/>
    <p:sldLayoutId id="2147483819" r:id="rId12"/>
    <p:sldLayoutId id="2147483825" r:id="rId13"/>
    <p:sldLayoutId id="2147483650" r:id="rId14"/>
    <p:sldLayoutId id="2147483820" r:id="rId15"/>
    <p:sldLayoutId id="2147483832" r:id="rId16"/>
    <p:sldLayoutId id="2147483823" r:id="rId17"/>
    <p:sldLayoutId id="2147483697" r:id="rId18"/>
    <p:sldLayoutId id="2147483698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20" baseline="0">
          <a:solidFill>
            <a:schemeClr val="tx1"/>
          </a:solidFill>
          <a:latin typeface="Ember Modern Display Standard" panose="020B05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1pPr>
    </p:titleStyle>
    <p:bodyStyle>
      <a:lvl1pPr marL="0" indent="0" algn="l" defTabSz="914400" rtl="0" eaLnBrk="1" latinLnBrk="0" hangingPunct="1">
        <a:lnSpc>
          <a:spcPct val="12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1pPr>
      <a:lvl2pPr marL="457200" indent="0" algn="l" defTabSz="914400" rtl="0" eaLnBrk="1" latinLnBrk="0" hangingPunct="1">
        <a:lnSpc>
          <a:spcPct val="12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2pPr>
      <a:lvl3pPr marL="914400" indent="0" algn="l" defTabSz="914400" rtl="0" eaLnBrk="1" latinLnBrk="0" hangingPunct="1">
        <a:lnSpc>
          <a:spcPct val="12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3pPr>
      <a:lvl4pPr marL="1371600" indent="0" algn="l" defTabSz="914400" rtl="0" eaLnBrk="1" latinLnBrk="0" hangingPunct="1">
        <a:lnSpc>
          <a:spcPct val="12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1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4pPr>
      <a:lvl5pPr marL="1828800" indent="0" algn="l" defTabSz="914400" rtl="0" eaLnBrk="1" latinLnBrk="0" hangingPunct="1">
        <a:lnSpc>
          <a:spcPct val="125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100" b="0" i="0" kern="1200">
          <a:solidFill>
            <a:schemeClr val="tx1"/>
          </a:solidFill>
          <a:latin typeface="Amazon Ember" panose="020B0603020204020204" pitchFamily="34" charset="0"/>
          <a:ea typeface="Amazon Ember" panose="020B0603020204020204" pitchFamily="34" charset="0"/>
          <a:cs typeface="Amazon Ember" panose="020B06030202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7152">
          <p15:clr>
            <a:srgbClr val="F26B43"/>
          </p15:clr>
        </p15:guide>
        <p15:guide id="4" pos="552">
          <p15:clr>
            <a:srgbClr val="F26B43"/>
          </p15:clr>
        </p15:guide>
        <p15:guide id="5" orient="horz" pos="3888">
          <p15:clr>
            <a:srgbClr val="F26B43"/>
          </p15:clr>
        </p15:guide>
        <p15:guide id="6" orient="horz" pos="480">
          <p15:clr>
            <a:srgbClr val="F26B43"/>
          </p15:clr>
        </p15:guide>
        <p15:guide id="7" orient="horz" pos="864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D4339-5080-0BE5-C5FC-4D2897A5E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EA988F6-AE21-A737-41ED-AFB0821F2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987" y="280426"/>
            <a:ext cx="1680822" cy="336165"/>
          </a:xfrm>
          <a:prstGeom prst="rect">
            <a:avLst/>
          </a:prstGeom>
        </p:spPr>
      </p:pic>
      <p:sp>
        <p:nvSpPr>
          <p:cNvPr id="21" name="TextBox 47">
            <a:extLst>
              <a:ext uri="{FF2B5EF4-FFF2-40B4-BE49-F238E27FC236}">
                <a16:creationId xmlns:a16="http://schemas.microsoft.com/office/drawing/2014/main" id="{9C5500D2-B1DD-C68F-C664-8A0C4CD7EAEA}"/>
              </a:ext>
            </a:extLst>
          </p:cNvPr>
          <p:cNvSpPr txBox="1"/>
          <p:nvPr/>
        </p:nvSpPr>
        <p:spPr>
          <a:xfrm>
            <a:off x="778526" y="1687609"/>
            <a:ext cx="1793224" cy="861774"/>
          </a:xfrm>
          <a:prstGeom prst="rect">
            <a:avLst/>
          </a:prstGeom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1999"/>
              </a:lnSpc>
            </a:pPr>
            <a:r>
              <a:rPr lang="en-US" b="1" spc="19" dirty="0">
                <a:solidFill>
                  <a:srgbClr val="161D26"/>
                </a:solidFill>
                <a:latin typeface="Ember Modern Display Standard Bold"/>
                <a:ea typeface="Ember Modern Display Standard Bold"/>
                <a:cs typeface="Ember Modern Display Standard Bold"/>
                <a:sym typeface="Ember Modern Display Standard Bold"/>
              </a:rPr>
              <a:t>TCSA + Amazon Business Benefits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A6B1A77-AAC7-8E67-D1E2-918A8F8E411A}"/>
              </a:ext>
            </a:extLst>
          </p:cNvPr>
          <p:cNvGrpSpPr/>
          <p:nvPr/>
        </p:nvGrpSpPr>
        <p:grpSpPr>
          <a:xfrm>
            <a:off x="656039" y="2636221"/>
            <a:ext cx="1941188" cy="896464"/>
            <a:chOff x="656039" y="2636221"/>
            <a:chExt cx="1941188" cy="896464"/>
          </a:xfrm>
        </p:grpSpPr>
        <p:sp>
          <p:nvSpPr>
            <p:cNvPr id="15" name="Freeform 28">
              <a:extLst>
                <a:ext uri="{FF2B5EF4-FFF2-40B4-BE49-F238E27FC236}">
                  <a16:creationId xmlns:a16="http://schemas.microsoft.com/office/drawing/2014/main" id="{A0F04454-EBF3-6E48-3F62-E10F95F71DCE}"/>
                </a:ext>
              </a:extLst>
            </p:cNvPr>
            <p:cNvSpPr/>
            <p:nvPr/>
          </p:nvSpPr>
          <p:spPr>
            <a:xfrm>
              <a:off x="656039" y="2816217"/>
              <a:ext cx="536472" cy="536472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49">
              <a:extLst>
                <a:ext uri="{FF2B5EF4-FFF2-40B4-BE49-F238E27FC236}">
                  <a16:creationId xmlns:a16="http://schemas.microsoft.com/office/drawing/2014/main" id="{4C7F080E-385D-9EF0-48A2-139AE155D89B}"/>
                </a:ext>
              </a:extLst>
            </p:cNvPr>
            <p:cNvSpPr txBox="1"/>
            <p:nvPr/>
          </p:nvSpPr>
          <p:spPr>
            <a:xfrm>
              <a:off x="1386264" y="2636221"/>
              <a:ext cx="1210963" cy="89646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560"/>
                </a:lnSpc>
              </a:pPr>
              <a:r>
                <a:rPr lang="en-US" sz="1050" b="1" dirty="0">
                  <a:solidFill>
                    <a:srgbClr val="161D26"/>
                  </a:solidFill>
                  <a:latin typeface="Amazon Ember Bold"/>
                  <a:ea typeface="Amazon Ember Bold"/>
                  <a:cs typeface="Amazon Ember Bold"/>
                  <a:sym typeface="Amazon Ember Bold"/>
                </a:rPr>
                <a:t>Free Business Prime membership</a:t>
              </a:r>
            </a:p>
            <a:p>
              <a:pPr algn="l">
                <a:lnSpc>
                  <a:spcPts val="1300"/>
                </a:lnSpc>
              </a:pPr>
              <a:r>
                <a:rPr lang="en-US" sz="800" dirty="0">
                  <a:solidFill>
                    <a:srgbClr val="161D26"/>
                  </a:solidFill>
                  <a:latin typeface="Amazon Ember"/>
                  <a:ea typeface="Amazon Ember"/>
                  <a:cs typeface="Amazon Ember"/>
                  <a:sym typeface="Amazon Ember"/>
                </a:rPr>
                <a:t>Fast, FREE shipping and unlimited users per account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9BEE82B-9E8A-1702-C630-7C9F672A8954}"/>
              </a:ext>
            </a:extLst>
          </p:cNvPr>
          <p:cNvGrpSpPr/>
          <p:nvPr/>
        </p:nvGrpSpPr>
        <p:grpSpPr>
          <a:xfrm>
            <a:off x="656039" y="5214604"/>
            <a:ext cx="1915711" cy="761170"/>
            <a:chOff x="656039" y="5214604"/>
            <a:chExt cx="1915711" cy="761170"/>
          </a:xfrm>
        </p:grpSpPr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id="{A3E14512-8D0A-9194-1F9A-455BFE45E1C8}"/>
                </a:ext>
              </a:extLst>
            </p:cNvPr>
            <p:cNvSpPr/>
            <p:nvPr/>
          </p:nvSpPr>
          <p:spPr>
            <a:xfrm>
              <a:off x="656039" y="5344907"/>
              <a:ext cx="536472" cy="536472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50">
              <a:extLst>
                <a:ext uri="{FF2B5EF4-FFF2-40B4-BE49-F238E27FC236}">
                  <a16:creationId xmlns:a16="http://schemas.microsoft.com/office/drawing/2014/main" id="{69A8BF49-6D02-6112-003D-75696642E9D5}"/>
                </a:ext>
              </a:extLst>
            </p:cNvPr>
            <p:cNvSpPr txBox="1"/>
            <p:nvPr/>
          </p:nvSpPr>
          <p:spPr>
            <a:xfrm>
              <a:off x="1386264" y="5214604"/>
              <a:ext cx="1185486" cy="76117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560"/>
                </a:lnSpc>
              </a:pPr>
              <a:r>
                <a:rPr lang="en-US" sz="1050" b="1" dirty="0">
                  <a:solidFill>
                    <a:srgbClr val="161D26"/>
                  </a:solidFill>
                  <a:latin typeface="Amazon Ember Bold"/>
                  <a:ea typeface="Amazon Ember Bold"/>
                  <a:cs typeface="Amazon Ember Bold"/>
                  <a:sym typeface="Amazon Ember Bold"/>
                </a:rPr>
                <a:t>Tax exempt purchasing</a:t>
              </a:r>
            </a:p>
            <a:p>
              <a:pPr algn="l">
                <a:lnSpc>
                  <a:spcPct val="150000"/>
                </a:lnSpc>
              </a:pPr>
              <a:r>
                <a:rPr lang="en-US" sz="800" dirty="0">
                  <a:solidFill>
                    <a:srgbClr val="161D26"/>
                  </a:solidFill>
                  <a:latin typeface="Amazon Ember"/>
                  <a:ea typeface="Amazon Ember"/>
                  <a:cs typeface="Amazon Ember"/>
                  <a:sym typeface="Amazon Ember Bold"/>
                </a:rPr>
                <a:t>Automatic tax exemption with verified status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9F9C91A-6528-9CCF-133E-8DB7ADFAD9CC}"/>
              </a:ext>
            </a:extLst>
          </p:cNvPr>
          <p:cNvGrpSpPr/>
          <p:nvPr/>
        </p:nvGrpSpPr>
        <p:grpSpPr>
          <a:xfrm>
            <a:off x="672203" y="4475141"/>
            <a:ext cx="1925024" cy="536472"/>
            <a:chOff x="672203" y="4534041"/>
            <a:chExt cx="1925024" cy="536472"/>
          </a:xfrm>
        </p:grpSpPr>
        <p:sp>
          <p:nvSpPr>
            <p:cNvPr id="20" name="Freeform 34">
              <a:extLst>
                <a:ext uri="{FF2B5EF4-FFF2-40B4-BE49-F238E27FC236}">
                  <a16:creationId xmlns:a16="http://schemas.microsoft.com/office/drawing/2014/main" id="{6240E279-AC35-81E5-372B-23BBF430ABFC}"/>
                </a:ext>
              </a:extLst>
            </p:cNvPr>
            <p:cNvSpPr/>
            <p:nvPr/>
          </p:nvSpPr>
          <p:spPr>
            <a:xfrm>
              <a:off x="672203" y="4534041"/>
              <a:ext cx="536472" cy="536472"/>
            </a:xfrm>
            <a:custGeom>
              <a:avLst/>
              <a:gdLst/>
              <a:ahLst/>
              <a:cxnLst/>
              <a:rect l="l" t="t" r="r" b="b"/>
              <a:pathLst>
                <a:path w="731520" h="731520">
                  <a:moveTo>
                    <a:pt x="0" y="0"/>
                  </a:moveTo>
                  <a:lnTo>
                    <a:pt x="731520" y="0"/>
                  </a:lnTo>
                  <a:lnTo>
                    <a:pt x="731520" y="731520"/>
                  </a:lnTo>
                  <a:lnTo>
                    <a:pt x="0" y="7315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51">
              <a:extLst>
                <a:ext uri="{FF2B5EF4-FFF2-40B4-BE49-F238E27FC236}">
                  <a16:creationId xmlns:a16="http://schemas.microsoft.com/office/drawing/2014/main" id="{0F6C77EE-688D-28A9-0F7E-392B3BD0DFAA}"/>
                </a:ext>
              </a:extLst>
            </p:cNvPr>
            <p:cNvSpPr txBox="1"/>
            <p:nvPr/>
          </p:nvSpPr>
          <p:spPr>
            <a:xfrm>
              <a:off x="1386264" y="4536563"/>
              <a:ext cx="1210963" cy="53142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560"/>
                </a:lnSpc>
              </a:pPr>
              <a:r>
                <a:rPr lang="en-US" sz="1050" b="1" dirty="0">
                  <a:solidFill>
                    <a:srgbClr val="161D26"/>
                  </a:solidFill>
                  <a:latin typeface="Amazon Ember Bold"/>
                  <a:ea typeface="Amazon Ember Bold"/>
                  <a:cs typeface="Amazon Ember Bold"/>
                  <a:sym typeface="Amazon Ember Bold"/>
                </a:rPr>
                <a:t>Exclusive discounts</a:t>
              </a:r>
            </a:p>
            <a:p>
              <a:pPr algn="l">
                <a:lnSpc>
                  <a:spcPts val="1300"/>
                </a:lnSpc>
              </a:pPr>
              <a:r>
                <a:rPr lang="en-US" sz="800" dirty="0">
                  <a:solidFill>
                    <a:srgbClr val="161D26"/>
                  </a:solidFill>
                  <a:latin typeface="Amazon Ember"/>
                  <a:ea typeface="Amazon Ember"/>
                  <a:cs typeface="Amazon Ember"/>
                  <a:sym typeface="Amazon Ember"/>
                </a:rPr>
                <a:t>Up to 25% off thousands of essential items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8B9A509-2800-D378-392D-4590E8BC10B9}"/>
              </a:ext>
            </a:extLst>
          </p:cNvPr>
          <p:cNvGrpSpPr/>
          <p:nvPr/>
        </p:nvGrpSpPr>
        <p:grpSpPr>
          <a:xfrm>
            <a:off x="656039" y="3735677"/>
            <a:ext cx="1718678" cy="536472"/>
            <a:chOff x="656039" y="3759066"/>
            <a:chExt cx="1718678" cy="536472"/>
          </a:xfrm>
        </p:grpSpPr>
        <p:sp>
          <p:nvSpPr>
            <p:cNvPr id="22" name="TextBox 48">
              <a:extLst>
                <a:ext uri="{FF2B5EF4-FFF2-40B4-BE49-F238E27FC236}">
                  <a16:creationId xmlns:a16="http://schemas.microsoft.com/office/drawing/2014/main" id="{C3E02C4B-9617-9017-4BD6-FE913EB84F79}"/>
                </a:ext>
              </a:extLst>
            </p:cNvPr>
            <p:cNvSpPr txBox="1"/>
            <p:nvPr/>
          </p:nvSpPr>
          <p:spPr>
            <a:xfrm>
              <a:off x="1386264" y="3765019"/>
              <a:ext cx="988453" cy="52456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560"/>
                </a:lnSpc>
              </a:pPr>
              <a:r>
                <a:rPr lang="en-US" sz="1050" b="1" dirty="0">
                  <a:solidFill>
                    <a:srgbClr val="161D26"/>
                  </a:solidFill>
                  <a:latin typeface="Amazon Ember Bold"/>
                  <a:ea typeface="Amazon Ember Bold"/>
                  <a:cs typeface="Amazon Ember Bold"/>
                  <a:sym typeface="Amazon Ember Bold"/>
                </a:rPr>
                <a:t>Pay by Invoice</a:t>
              </a:r>
            </a:p>
            <a:p>
              <a:pPr algn="l">
                <a:lnSpc>
                  <a:spcPts val="1300"/>
                </a:lnSpc>
              </a:pPr>
              <a:r>
                <a:rPr lang="en-US" sz="800" dirty="0">
                  <a:solidFill>
                    <a:srgbClr val="161D26"/>
                  </a:solidFill>
                  <a:latin typeface="Amazon Ember"/>
                  <a:ea typeface="Amazon Ember"/>
                  <a:cs typeface="Amazon Ember"/>
                  <a:sym typeface="Amazon Ember"/>
                </a:rPr>
                <a:t>$5,000+ line of credit</a:t>
              </a:r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F007E7C1-DA8F-DFF0-2D11-95A69859CB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656039" y="3759066"/>
              <a:ext cx="536472" cy="536472"/>
            </a:xfrm>
            <a:prstGeom prst="rect">
              <a:avLst/>
            </a:prstGeom>
          </p:spPr>
        </p:pic>
      </p:grpSp>
      <p:sp>
        <p:nvSpPr>
          <p:cNvPr id="11" name="TextBox 48">
            <a:extLst>
              <a:ext uri="{FF2B5EF4-FFF2-40B4-BE49-F238E27FC236}">
                <a16:creationId xmlns:a16="http://schemas.microsoft.com/office/drawing/2014/main" id="{2A494A71-59AE-D78F-E9FF-76764871A9F5}"/>
              </a:ext>
            </a:extLst>
          </p:cNvPr>
          <p:cNvSpPr txBox="1"/>
          <p:nvPr/>
        </p:nvSpPr>
        <p:spPr>
          <a:xfrm>
            <a:off x="5298046" y="2655853"/>
            <a:ext cx="1700362" cy="20313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161D26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  <a:sym typeface="Amazon Ember Bold"/>
              </a:rPr>
              <a:t>Customized bulk purchase quotes that support compliant and efficient purchasing</a:t>
            </a:r>
          </a:p>
          <a:p>
            <a:pPr algn="ctr"/>
            <a:endParaRPr lang="en-US" sz="1200" b="1" dirty="0">
              <a:solidFill>
                <a:srgbClr val="161D26"/>
              </a:solidFill>
              <a:latin typeface="Amazon Ember Bold" panose="020B0703020204020204" pitchFamily="34" charset="0"/>
              <a:ea typeface="Amazon Ember Bold" panose="020B0703020204020204" pitchFamily="34" charset="0"/>
              <a:cs typeface="Amazon Ember Bold" panose="020B0703020204020204" pitchFamily="34" charset="0"/>
              <a:sym typeface="Amazon Ember Bold"/>
            </a:endParaRPr>
          </a:p>
          <a:p>
            <a:pPr algn="ctr"/>
            <a:r>
              <a:rPr lang="en-US" sz="1200" b="1" dirty="0">
                <a:solidFill>
                  <a:srgbClr val="161D26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  <a:sym typeface="Amazon Ember Bold"/>
              </a:rPr>
              <a:t>Capability to request a discounted price on high volume purchases</a:t>
            </a:r>
            <a:br>
              <a:rPr lang="en-US" sz="1200" b="1" dirty="0">
                <a:solidFill>
                  <a:srgbClr val="161D26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  <a:sym typeface="Amazon Ember Bold"/>
              </a:rPr>
            </a:br>
            <a:endParaRPr lang="en-US" sz="1200" b="1" dirty="0">
              <a:solidFill>
                <a:srgbClr val="161D26"/>
              </a:solidFill>
              <a:latin typeface="Amazon Ember Bold" panose="020B0703020204020204" pitchFamily="34" charset="0"/>
              <a:ea typeface="Amazon Ember Bold" panose="020B0703020204020204" pitchFamily="34" charset="0"/>
              <a:cs typeface="Amazon Ember Bold" panose="020B0703020204020204" pitchFamily="34" charset="0"/>
              <a:sym typeface="Amazon Ember Bold"/>
            </a:endParaRPr>
          </a:p>
          <a:p>
            <a:pPr algn="ctr"/>
            <a:r>
              <a:rPr lang="en-US" sz="1200" b="1" dirty="0">
                <a:solidFill>
                  <a:srgbClr val="161D26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  <a:sym typeface="Amazon Ember"/>
              </a:rPr>
              <a:t>Price held until quote expiration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FEBAF3A-5EFA-FF23-0BE7-5A31EB4EC153}"/>
              </a:ext>
            </a:extLst>
          </p:cNvPr>
          <p:cNvSpPr txBox="1"/>
          <p:nvPr/>
        </p:nvSpPr>
        <p:spPr>
          <a:xfrm>
            <a:off x="2846997" y="1687609"/>
            <a:ext cx="210841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spc="19" dirty="0">
                <a:solidFill>
                  <a:srgbClr val="161D26"/>
                </a:solidFill>
                <a:latin typeface="Ember Modern Display Standard Bold"/>
              </a:rPr>
              <a:t>Full-cycle Emergency Management solutions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2740C32-07A1-3197-B463-B6A8B77A5B6D}"/>
              </a:ext>
            </a:extLst>
          </p:cNvPr>
          <p:cNvSpPr txBox="1"/>
          <p:nvPr/>
        </p:nvSpPr>
        <p:spPr>
          <a:xfrm>
            <a:off x="5205178" y="1687609"/>
            <a:ext cx="188609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spc="19" dirty="0">
                <a:solidFill>
                  <a:srgbClr val="161D26"/>
                </a:solidFill>
                <a:latin typeface="Ember Modern Display Standard Bold"/>
              </a:rPr>
              <a:t>Request for Quote Tool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54C60A0-83C5-E22C-5926-EED06D9BDF1B}"/>
              </a:ext>
            </a:extLst>
          </p:cNvPr>
          <p:cNvSpPr txBox="1"/>
          <p:nvPr/>
        </p:nvSpPr>
        <p:spPr>
          <a:xfrm>
            <a:off x="9717811" y="3293222"/>
            <a:ext cx="181815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 b="1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Gain </a:t>
            </a:r>
            <a:r>
              <a:rPr lang="en-US" sz="1050" b="1" spc="20" dirty="0">
                <a:solidFill>
                  <a:srgbClr val="FF0000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tailored insights </a:t>
            </a:r>
            <a:r>
              <a:rPr lang="en-US" sz="1050" b="1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that uncover tail spend trends</a:t>
            </a:r>
          </a:p>
        </p:txBody>
      </p:sp>
      <p:sp>
        <p:nvSpPr>
          <p:cNvPr id="58" name="TextBox 47">
            <a:extLst>
              <a:ext uri="{FF2B5EF4-FFF2-40B4-BE49-F238E27FC236}">
                <a16:creationId xmlns:a16="http://schemas.microsoft.com/office/drawing/2014/main" id="{9B222BCF-6FEE-1BDC-8B8C-64DAACE135BA}"/>
              </a:ext>
            </a:extLst>
          </p:cNvPr>
          <p:cNvSpPr txBox="1"/>
          <p:nvPr/>
        </p:nvSpPr>
        <p:spPr>
          <a:xfrm>
            <a:off x="9620694" y="1687609"/>
            <a:ext cx="2069557" cy="1118255"/>
          </a:xfrm>
          <a:prstGeom prst="rect">
            <a:avLst/>
          </a:prstGeom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1999"/>
              </a:lnSpc>
            </a:pPr>
            <a:r>
              <a:rPr lang="en-US" b="1" spc="19" dirty="0">
                <a:solidFill>
                  <a:srgbClr val="161D26"/>
                </a:solidFill>
                <a:latin typeface="Ember Modern Display Standard Bold"/>
                <a:ea typeface="Ember Modern Display Standard Bold"/>
                <a:cs typeface="Ember Modern Display Standard Bold"/>
                <a:sym typeface="Ember Modern Display Standard Bold"/>
              </a:rPr>
              <a:t>Data-driven analytics for innovative procurement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3924CA0-2682-38EF-C02C-25881A3743C3}"/>
              </a:ext>
            </a:extLst>
          </p:cNvPr>
          <p:cNvSpPr txBox="1"/>
          <p:nvPr/>
        </p:nvSpPr>
        <p:spPr>
          <a:xfrm>
            <a:off x="9717811" y="3933683"/>
            <a:ext cx="18181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 b="1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Build a roadmap to more </a:t>
            </a:r>
            <a:r>
              <a:rPr lang="en-US" sz="1050" b="1" spc="20" dirty="0">
                <a:solidFill>
                  <a:srgbClr val="FF0000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powerful purchasing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9664223-ED55-3D3A-6FCF-8EEE11F3CF6C}"/>
              </a:ext>
            </a:extLst>
          </p:cNvPr>
          <p:cNvSpPr txBox="1"/>
          <p:nvPr/>
        </p:nvSpPr>
        <p:spPr>
          <a:xfrm>
            <a:off x="9717811" y="4574144"/>
            <a:ext cx="181815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 b="1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Discover employee</a:t>
            </a:r>
          </a:p>
          <a:p>
            <a:pPr algn="ctr"/>
            <a:r>
              <a:rPr lang="en-US" sz="1050" b="1" spc="20" dirty="0">
                <a:solidFill>
                  <a:srgbClr val="FF0000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buying habits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7E8CF27-554E-9FE8-63FD-BA6E818F0C87}"/>
              </a:ext>
            </a:extLst>
          </p:cNvPr>
          <p:cNvSpPr txBox="1"/>
          <p:nvPr/>
        </p:nvSpPr>
        <p:spPr>
          <a:xfrm>
            <a:off x="9717811" y="5214604"/>
            <a:ext cx="181815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50" b="1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Identify </a:t>
            </a:r>
            <a:r>
              <a:rPr lang="en-US" sz="1050" b="1" spc="20" dirty="0">
                <a:solidFill>
                  <a:srgbClr val="FF0000"/>
                </a:solidFill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cost savings </a:t>
            </a:r>
            <a:r>
              <a:rPr lang="en-US" sz="1050" b="1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rPr>
              <a:t>across suppliers and categories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5060916-A675-8A2C-78F9-0DA303737DE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76364" y="5009091"/>
            <a:ext cx="1343726" cy="8617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7ECDB8-9C1C-B553-9EF4-F91A057B9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3" y="252228"/>
            <a:ext cx="5390760" cy="365125"/>
          </a:xfrm>
        </p:spPr>
        <p:txBody>
          <a:bodyPr/>
          <a:lstStyle/>
          <a:p>
            <a:r>
              <a:rPr lang="en-US" sz="3200" spc="33" dirty="0">
                <a:solidFill>
                  <a:srgbClr val="FF6200"/>
                </a:solidFill>
                <a:latin typeface="Ember Modern Display Standard Bold"/>
                <a:ea typeface="Ember Modern Display Standard Bold"/>
                <a:cs typeface="Ember Modern Display Standard Bold"/>
                <a:sym typeface="Ember Modern Display Standard Bold"/>
              </a:rPr>
              <a:t>Simplify buying </a:t>
            </a:r>
            <a:r>
              <a:rPr lang="en-US" sz="3200" spc="33" dirty="0">
                <a:solidFill>
                  <a:srgbClr val="000000"/>
                </a:solidFill>
                <a:latin typeface="Ember Modern Display Standard Bold"/>
                <a:ea typeface="Ember Modern Display Standard Bold"/>
                <a:cs typeface="Ember Modern Display Standard Bold"/>
                <a:sym typeface="Ember Modern Display Standard Bold"/>
              </a:rPr>
              <a:t>for Tennessee Counties and Departments</a:t>
            </a:r>
            <a:endParaRPr lang="en-US" sz="3200" dirty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8651152-0E87-852C-C3E2-2F69E6A0E804}"/>
              </a:ext>
            </a:extLst>
          </p:cNvPr>
          <p:cNvGrpSpPr/>
          <p:nvPr/>
        </p:nvGrpSpPr>
        <p:grpSpPr>
          <a:xfrm>
            <a:off x="7444460" y="3142379"/>
            <a:ext cx="1986684" cy="738664"/>
            <a:chOff x="7444460" y="3142379"/>
            <a:chExt cx="1986684" cy="738664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FF85417-0C8A-08BF-25B8-A225C1BC739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7444460" y="3310347"/>
              <a:ext cx="402729" cy="402729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9D41A7-5B03-FAF8-6407-3C312D7E3EAF}"/>
                </a:ext>
              </a:extLst>
            </p:cNvPr>
            <p:cNvSpPr/>
            <p:nvPr/>
          </p:nvSpPr>
          <p:spPr>
            <a:xfrm>
              <a:off x="7842858" y="3142379"/>
              <a:ext cx="1588286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Single source for certified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sustainable, local, and diverse 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sellers and products</a:t>
              </a:r>
              <a:endParaRPr lang="en-ID" sz="1050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3463E52-F132-C2D7-716D-EDA8983ACA2E}"/>
              </a:ext>
            </a:extLst>
          </p:cNvPr>
          <p:cNvGrpSpPr/>
          <p:nvPr/>
        </p:nvGrpSpPr>
        <p:grpSpPr>
          <a:xfrm>
            <a:off x="7444460" y="4042625"/>
            <a:ext cx="1986684" cy="1061829"/>
            <a:chOff x="7444460" y="4042625"/>
            <a:chExt cx="1986684" cy="1061829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5FD4D48-04A3-DB57-E1CD-485A4F910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7444460" y="4372175"/>
              <a:ext cx="402729" cy="402729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0F18653-0C90-65DB-D16E-399ADE691E19}"/>
                </a:ext>
              </a:extLst>
            </p:cNvPr>
            <p:cNvSpPr/>
            <p:nvPr/>
          </p:nvSpPr>
          <p:spPr>
            <a:xfrm>
              <a:off x="7842858" y="4042625"/>
              <a:ext cx="1588286" cy="10618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Support businesses identified as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small-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,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minority-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,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woman-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,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veteran-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, and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LGBT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-owned on Amazon Business.</a:t>
              </a:r>
              <a:endParaRPr lang="en-ID" sz="1050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6188FC52-E1DD-24A3-E32F-EB8D2BA51C2E}"/>
              </a:ext>
            </a:extLst>
          </p:cNvPr>
          <p:cNvSpPr txBox="1"/>
          <p:nvPr/>
        </p:nvSpPr>
        <p:spPr>
          <a:xfrm>
            <a:off x="7361585" y="1687609"/>
            <a:ext cx="206955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1" spc="19" dirty="0">
                <a:solidFill>
                  <a:srgbClr val="161D26"/>
                </a:solidFill>
                <a:latin typeface="Ember Modern Display Standard Bold"/>
              </a:rPr>
              <a:t>Supplier Diversity and Socially Responsible Purchasing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770ECB4-D665-0E4A-51BA-A320C2D1DC8A}"/>
              </a:ext>
            </a:extLst>
          </p:cNvPr>
          <p:cNvGrpSpPr/>
          <p:nvPr/>
        </p:nvGrpSpPr>
        <p:grpSpPr>
          <a:xfrm>
            <a:off x="7443296" y="5341946"/>
            <a:ext cx="2251642" cy="577081"/>
            <a:chOff x="7443296" y="5341946"/>
            <a:chExt cx="2251642" cy="57708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AA4505C-B8D9-F119-EDCC-7628B9F161FB}"/>
                </a:ext>
              </a:extLst>
            </p:cNvPr>
            <p:cNvSpPr/>
            <p:nvPr/>
          </p:nvSpPr>
          <p:spPr>
            <a:xfrm>
              <a:off x="7842857" y="5341946"/>
              <a:ext cx="1852081" cy="5770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Set policies and </a:t>
              </a:r>
              <a:r>
                <a:rPr lang="en-US" sz="1050" spc="20" dirty="0">
                  <a:solidFill>
                    <a:srgbClr val="FF0000"/>
                  </a:solidFill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track progress </a:t>
              </a:r>
              <a:r>
                <a:rPr lang="en-US" sz="1050" spc="20" dirty="0">
                  <a:latin typeface="Amazon Ember Bold" panose="020B0703020204020204" pitchFamily="34" charset="0"/>
                  <a:ea typeface="Amazon Ember Bold" panose="020B0703020204020204" pitchFamily="34" charset="0"/>
                  <a:cs typeface="Amazon Ember Bold" panose="020B0703020204020204" pitchFamily="34" charset="0"/>
                </a:rPr>
                <a:t>towards your organizational goals</a:t>
              </a:r>
              <a:endParaRPr lang="en-ID" sz="1050" spc="20" dirty="0">
                <a:latin typeface="Amazon Ember Bold" panose="020B0703020204020204" pitchFamily="34" charset="0"/>
                <a:ea typeface="Amazon Ember Bold" panose="020B0703020204020204" pitchFamily="34" charset="0"/>
                <a:cs typeface="Amazon Ember Bold" panose="020B0703020204020204" pitchFamily="34" charset="0"/>
              </a:endParaRPr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F27D6F00-D149-4AF5-5185-0FD33F0790F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7443296" y="5427958"/>
              <a:ext cx="405056" cy="405056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A84F991-FFCA-01D4-F482-ED7BB6BA66E4}"/>
              </a:ext>
            </a:extLst>
          </p:cNvPr>
          <p:cNvGrpSpPr/>
          <p:nvPr/>
        </p:nvGrpSpPr>
        <p:grpSpPr>
          <a:xfrm>
            <a:off x="3298235" y="3084453"/>
            <a:ext cx="1205935" cy="3061385"/>
            <a:chOff x="3241261" y="3006746"/>
            <a:chExt cx="1205935" cy="3061385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337F980-FC07-06A0-AC38-2108D3466743}"/>
                </a:ext>
              </a:extLst>
            </p:cNvPr>
            <p:cNvGrpSpPr/>
            <p:nvPr/>
          </p:nvGrpSpPr>
          <p:grpSpPr>
            <a:xfrm>
              <a:off x="3241261" y="3006746"/>
              <a:ext cx="1205935" cy="968171"/>
              <a:chOff x="1675138" y="2360670"/>
              <a:chExt cx="1464957" cy="1176124"/>
            </a:xfrm>
          </p:grpSpPr>
          <p:pic>
            <p:nvPicPr>
              <p:cNvPr id="38" name="Picture 37">
                <a:extLst>
                  <a:ext uri="{FF2B5EF4-FFF2-40B4-BE49-F238E27FC236}">
                    <a16:creationId xmlns:a16="http://schemas.microsoft.com/office/drawing/2014/main" id="{9CBF3AD2-419D-879E-95B2-47B91030EB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947082" y="2360670"/>
                <a:ext cx="930146" cy="930146"/>
              </a:xfrm>
              <a:prstGeom prst="rect">
                <a:avLst/>
              </a:prstGeom>
            </p:spPr>
          </p:pic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027678A5-46B0-8775-66DC-44DF98348113}"/>
                  </a:ext>
                </a:extLst>
              </p:cNvPr>
              <p:cNvSpPr/>
              <p:nvPr/>
            </p:nvSpPr>
            <p:spPr>
              <a:xfrm>
                <a:off x="1675138" y="3333357"/>
                <a:ext cx="1464957" cy="2034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rgbClr val="0070C0"/>
                    </a:solidFill>
                    <a:latin typeface="Amazon Ember" panose="020B0603020204020204" pitchFamily="34" charset="0"/>
                    <a:ea typeface="Amazon Ember" panose="020B0603020204020204" pitchFamily="34" charset="0"/>
                    <a:cs typeface="Amazon Ember" panose="020B0603020204020204" pitchFamily="34" charset="0"/>
                  </a:rPr>
                  <a:t>Preparedness</a:t>
                </a:r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611F0674-8133-9D16-4D36-10E89B100194}"/>
                </a:ext>
              </a:extLst>
            </p:cNvPr>
            <p:cNvGrpSpPr/>
            <p:nvPr/>
          </p:nvGrpSpPr>
          <p:grpSpPr>
            <a:xfrm>
              <a:off x="3241261" y="4053354"/>
              <a:ext cx="1205935" cy="968171"/>
              <a:chOff x="3024740" y="4872092"/>
              <a:chExt cx="1464957" cy="1176124"/>
            </a:xfrm>
          </p:grpSpPr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0DD08D06-5AD7-AAB6-5988-8879E635DF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292146" y="4872092"/>
                <a:ext cx="930146" cy="930146"/>
              </a:xfrm>
              <a:prstGeom prst="rect">
                <a:avLst/>
              </a:prstGeom>
            </p:spPr>
          </p:pic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C5E79335-4AA4-E914-9CD6-04FB89DC6C18}"/>
                  </a:ext>
                </a:extLst>
              </p:cNvPr>
              <p:cNvSpPr/>
              <p:nvPr/>
            </p:nvSpPr>
            <p:spPr>
              <a:xfrm>
                <a:off x="3024740" y="5844779"/>
                <a:ext cx="1464957" cy="2034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chemeClr val="accent3">
                        <a:lumMod val="75000"/>
                      </a:schemeClr>
                    </a:solidFill>
                    <a:latin typeface="Amazon Ember" panose="020B0603020204020204" pitchFamily="34" charset="0"/>
                    <a:ea typeface="Amazon Ember" panose="020B0603020204020204" pitchFamily="34" charset="0"/>
                    <a:cs typeface="Amazon Ember" panose="020B0603020204020204" pitchFamily="34" charset="0"/>
                  </a:rPr>
                  <a:t>Recovery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89D7FE7E-FBCC-AF10-894E-7871C19F7A1B}"/>
                </a:ext>
              </a:extLst>
            </p:cNvPr>
            <p:cNvGrpSpPr/>
            <p:nvPr/>
          </p:nvGrpSpPr>
          <p:grpSpPr>
            <a:xfrm>
              <a:off x="3241261" y="5099961"/>
              <a:ext cx="1205935" cy="968170"/>
              <a:chOff x="4328860" y="7497493"/>
              <a:chExt cx="1464957" cy="1176123"/>
            </a:xfrm>
          </p:grpSpPr>
          <p:pic>
            <p:nvPicPr>
              <p:cNvPr id="43" name="Picture 42">
                <a:extLst>
                  <a:ext uri="{FF2B5EF4-FFF2-40B4-BE49-F238E27FC236}">
                    <a16:creationId xmlns:a16="http://schemas.microsoft.com/office/drawing/2014/main" id="{62993A8B-ECBA-4B5F-D147-C54448372F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596266" y="7497493"/>
                <a:ext cx="930146" cy="930146"/>
              </a:xfrm>
              <a:prstGeom prst="rect">
                <a:avLst/>
              </a:prstGeom>
            </p:spPr>
          </p:pic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BA66120-FC39-1198-4E3E-8328186EB145}"/>
                  </a:ext>
                </a:extLst>
              </p:cNvPr>
              <p:cNvSpPr/>
              <p:nvPr/>
            </p:nvSpPr>
            <p:spPr>
              <a:xfrm>
                <a:off x="4328860" y="8470179"/>
                <a:ext cx="1464957" cy="2034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Amazon Ember" panose="020B0603020204020204" pitchFamily="34" charset="0"/>
                    <a:ea typeface="Amazon Ember" panose="020B0603020204020204" pitchFamily="34" charset="0"/>
                    <a:cs typeface="Amazon Ember" panose="020B0603020204020204" pitchFamily="34" charset="0"/>
                  </a:rPr>
                  <a:t>Mitigation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375049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Amazon Business Colors">
      <a:dk1>
        <a:srgbClr val="161D26"/>
      </a:dk1>
      <a:lt1>
        <a:srgbClr val="FFFFFF"/>
      </a:lt1>
      <a:dk2>
        <a:srgbClr val="FF6100"/>
      </a:dk2>
      <a:lt2>
        <a:srgbClr val="F5F3EF"/>
      </a:lt2>
      <a:accent1>
        <a:srgbClr val="FFB18A"/>
      </a:accent1>
      <a:accent2>
        <a:srgbClr val="FED20D"/>
      </a:accent2>
      <a:accent3>
        <a:srgbClr val="1DA563"/>
      </a:accent3>
      <a:accent4>
        <a:srgbClr val="698DD1"/>
      </a:accent4>
      <a:accent5>
        <a:srgbClr val="C15CE5"/>
      </a:accent5>
      <a:accent6>
        <a:srgbClr val="D6DCE7"/>
      </a:accent6>
      <a:hlink>
        <a:srgbClr val="FF6100"/>
      </a:hlink>
      <a:folHlink>
        <a:srgbClr val="FF61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997E2A4D-2D42-4E80-8B78-E7992067D1BC}" vid="{4B19467B-0DE6-4394-BDF8-457DFCE844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0fbe08b-f861-4b94-9cc6-7248ed80549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65B784A009224F904C04EA3DB42205" ma:contentTypeVersion="9" ma:contentTypeDescription="Create a new document." ma:contentTypeScope="" ma:versionID="e4f5c75777f5fa9c279cf23d7165c35b">
  <xsd:schema xmlns:xsd="http://www.w3.org/2001/XMLSchema" xmlns:xs="http://www.w3.org/2001/XMLSchema" xmlns:p="http://schemas.microsoft.com/office/2006/metadata/properties" xmlns:ns3="00fbe08b-f861-4b94-9cc6-7248ed80549e" targetNamespace="http://schemas.microsoft.com/office/2006/metadata/properties" ma:root="true" ma:fieldsID="714b8462d5504a02907a7f09a9e4a0ce" ns3:_="">
    <xsd:import namespace="00fbe08b-f861-4b94-9cc6-7248ed80549e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fbe08b-f861-4b94-9cc6-7248ed80549e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ABBB11-782B-43A6-A608-474E12AB6E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151223-D70F-43CC-9B2B-969FDD9161F1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00fbe08b-f861-4b94-9cc6-7248ed80549e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1D30C2B-6C4C-4B67-8128-1B1DF030C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fbe08b-f861-4b94-9cc6-7248ed8054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8881</TotalTime>
  <Words>169</Words>
  <Application>Microsoft Macintosh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Amazon Ember</vt:lpstr>
      <vt:lpstr>Amazon Ember Bold</vt:lpstr>
      <vt:lpstr>Aptos</vt:lpstr>
      <vt:lpstr>Arial</vt:lpstr>
      <vt:lpstr>Calibri</vt:lpstr>
      <vt:lpstr>Ember Modern Display Standard</vt:lpstr>
      <vt:lpstr>Ember Modern Display Standard Bold</vt:lpstr>
      <vt:lpstr>Theme1</vt:lpstr>
      <vt:lpstr>Simplify buying for Tennessee Counties and Departments</vt:lpstr>
    </vt:vector>
  </TitlesOfParts>
  <Company>Amazon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Bruce, David</dc:creator>
  <cp:lastModifiedBy>Doyle, Wesley</cp:lastModifiedBy>
  <cp:revision>21</cp:revision>
  <dcterms:created xsi:type="dcterms:W3CDTF">2025-09-30T14:01:36Z</dcterms:created>
  <dcterms:modified xsi:type="dcterms:W3CDTF">2025-10-13T12:01:10Z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2025-09-30T14:09:17Z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8599a2a5-5ca3-4ea6-b02f-26d61d1736d0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10, 3, 0, 1</vt:lpwstr>
  </property>
  <property fmtid="{D5CDD505-2E9C-101B-9397-08002B2CF9AE}" pid="10" name="ContentTypeId">
    <vt:lpwstr>0x0101003565B784A009224F904C04EA3DB42205</vt:lpwstr>
  </property>
</Properties>
</file>